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9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E3FF-7371-43C7-BAE1-ED22F2B2C0F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347A-6750-4C25-85E0-2E6DD780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ancient/romans/launch_ani_colosseum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rome.mrdonn.org/spartacus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Ancient Rome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266" name="Picture 2" descr="http://rome.mrdonn.org/index.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163998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can explain how the myth of Romulus and </a:t>
            </a:r>
            <a:r>
              <a:rPr lang="en-US" dirty="0" err="1" smtClean="0">
                <a:latin typeface="Comic Sans MS" pitchFamily="66" charset="0"/>
              </a:rPr>
              <a:t>Remus</a:t>
            </a:r>
            <a:r>
              <a:rPr lang="en-US" dirty="0" smtClean="0">
                <a:latin typeface="Comic Sans MS" pitchFamily="66" charset="0"/>
              </a:rPr>
              <a:t> affected the settlement of early Rome.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can explain how the geography of Rome affected its people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 can describe the ancestors of the Romans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ome.mrdonn.org/caes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4360" cy="2498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Julius Caesar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8001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As dictator, Julius Caesar took many useful steps in reorganizing the government</a:t>
            </a:r>
          </a:p>
          <a:p>
            <a:r>
              <a:rPr lang="en-US" dirty="0" smtClean="0">
                <a:latin typeface="Comic Sans MS" pitchFamily="66" charset="0"/>
              </a:rPr>
              <a:t>He kept the senators on as his </a:t>
            </a:r>
            <a:r>
              <a:rPr lang="en-US" u="sng" dirty="0" smtClean="0">
                <a:latin typeface="Comic Sans MS" pitchFamily="66" charset="0"/>
              </a:rPr>
              <a:t>advisors</a:t>
            </a:r>
          </a:p>
          <a:p>
            <a:r>
              <a:rPr lang="en-US" dirty="0" smtClean="0">
                <a:latin typeface="Comic Sans MS" pitchFamily="66" charset="0"/>
              </a:rPr>
              <a:t>However, many senators felt as though Rome was once again under the rule of a king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On March 15, 44 B.C. Julius Caesar was </a:t>
            </a:r>
            <a:r>
              <a:rPr lang="en-US" u="sng" dirty="0" smtClean="0">
                <a:latin typeface="Comic Sans MS" pitchFamily="66" charset="0"/>
              </a:rPr>
              <a:t>assassinated</a:t>
            </a:r>
            <a:r>
              <a:rPr lang="en-US" dirty="0" smtClean="0">
                <a:latin typeface="Comic Sans MS" pitchFamily="66" charset="0"/>
              </a:rPr>
              <a:t> by the senators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 civil war broke out to determine the next ruler. 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n 27 B.C. Octavian (Caesar’s adopted son) became the first emperor of Rome.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Octavian took the title of </a:t>
            </a:r>
            <a:r>
              <a:rPr lang="en-US" u="sng" dirty="0" smtClean="0">
                <a:latin typeface="Comic Sans MS" pitchFamily="66" charset="0"/>
              </a:rPr>
              <a:t>Augustus</a:t>
            </a:r>
            <a:r>
              <a:rPr lang="en-US" dirty="0" smtClean="0">
                <a:latin typeface="Comic Sans MS" pitchFamily="66" charset="0"/>
              </a:rPr>
              <a:t> meaning “highly respected”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2532" name="Picture 4" descr="http://t1.gstatic.com/images?q=tbn:ANd9GcQnYd05flJPnuDFtcOC7ewALvYhFBtHm4Tallo65anY1KvH548m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962168" cy="1295400"/>
          </a:xfrm>
          <a:prstGeom prst="rect">
            <a:avLst/>
          </a:prstGeom>
          <a:noFill/>
        </p:spPr>
      </p:pic>
      <p:sp>
        <p:nvSpPr>
          <p:cNvPr id="22534" name="AutoShape 6" descr="data:image/jpg;base64,/9j/4AAQSkZJRgABAQAAAQABAAD/2wCEAAkGBhQSDxUUEhQWFRUWGB8YFhgYGSMXFxgbHhoaHxwgIB4fISofIx0jHhocIi8sJycqMDcsHR8yNjwqQSYvLCkBCQoKDgwOGg8PGjUiHyI2KjEqKy4vMDQ1Niw1KS8sKjQqNCw0LC8pMDQsMiosMi0sKiwsMjAvMCopKjQ0LCwqLP/AABEIAHgATgMBIgACEQEDEQH/xAAcAAACAgMBAQAAAAAAAAAAAAAABQQGAQMHAgj/xAA0EAACAgAFAwQBAgUCBwAAAAABAgMRAAQSITEFE0EGIlFhcSMyBxRCQ4EzciQ0UoKRwdH/xAAZAQACAwEAAAAAAAAAAAAAAAACAwAEBQH/xAAmEQACAQIFBAMBAQAAAAAAAAABAgADEQQSITFBE1Fx8CJhwRSx/9oADAMBAAIRAxEAPwDuGDBjOJJMYMZwYkkxgxH6jn1hiaRrIXwBbMSQFUDyzEgD7IwhynUpVnV5lQLIQlIzHtkmlDWdLgml1BVpiOQbwDOqkAneEFJFxMevMuxgV0Lgqa2nMCC+CwG7m6CqNyTWOZdS6lmMj2THGYpgGJcRABxtQb3MWPzbN9gY6Z1TMiTNxgg+wSgKfEgMfu/Jjewfhj8nEP1F0WPNZdo5aAq1cj9jDhvwPPyLxWq4jI+W0Pos9MlTY8T36L/iHFnNMb0k+m6/of8A2k+efbuRR5q8XHHzEUMUoCka0NqV9oDiwrKy7Ecmx43x330b6mGcyyMdpQgLr8+Cw+tQI+iCD92lN5Qw9UvdW3EsGDBgwUtQxGzvUo4gDI4W+B/U3+0Dcn8A4hdX6kwdYYf9VhqJ5EaXWojySbCjyQTuFIxFh6UEJY2zt+52Nu35Px9Ch9YRVrZNALmNSnm3mnqPUI8zLBC0UnaaQ6mddKkhGKDnVzuNuVHBwu690WWOWNIJJDG9MUruyR9tw+tWc3yEAG/JO/GGmZy6sCrCwf8AHBsGxuCCAQRuCARxiFJDLHLHLE7OVtWWRiwKNVi+RRUG9z9NxiuuIVtKgjjRK6rI+VzJbN6XlMuiMlAwAdCSocOKButBWwNi3Oxwi67lu5nCmh11aSwsyJIAKDMgcIg2ABPuOnjbFoXL/rPO6RozCiI99trJbSC7HSo3AoKAL3Jp+RyzNmS8koiaZ9RgJdjbD9MPoddHtAr3AmhYAAGARl6hYm4EIg5LWle/iDCP5hCLNxgkXs4Vm8n4vffz94YenOoZg5RRlVJzEbFaQFj22VHYt9lyOa80OcWrOfw/iz8MDxt/LFA0ciqvcD09NvaknUpom7B3GLl6f6FHk8usEWrStm2Nkkmyfjc/FDGgBzMtUZazNwYywYMYOCj5VOl9TQGSaRgDJK4JPgRsyAfQVVveuSfOJ0nV0YHTbELqqiNvG5oC/v8AONmb9KQPI0g7kbsbcxSNHrPFsAdJNeSLxh/TWWUXIploFqlZpth50MSCfwt4qmixJ1jxUA4iefr6kXCpm3q0/wBPV4HcPtJ+l1HnbbEzKa9AMmnWdyFsqPoE7mvna/gcYj9PzgzB7tg1aog/sj/pI8PVarHwOBvOngk00gGttlvi/k/QG5/FeRig6AtlQXlpWsMzSPrkdysCq2jeQsSqjawgNH3kEH4Aq+RjxlejzGlWEQAklpHZXcaiSxUKWtifLEAbGmqsWHI5NYY1jU/5J9zMbLE/LE2T/nEvF9MMgAvKrV2JmnKZVY0VEFKooDG7BgxaiIYwcYcmjW58Y57k/U0kGYjbMGddS3mNYIRbFWq8aEfYleBV3qFpqVhTKgg688Dz2hKua8l+pM3Pl5+44lKd1dDo/sWMUXXQDu2gPypvwfAtsCqZA+ssWW0G2kKStkUN723OFnrBDJkm7aGViUKaN6OoFW82BtdeDyOQv6LnNGa/UcoohchWNKKZC93wV/JFFtzV4FEKO3IOvv14nSbgTU2R0wk792ZmFHdSdcjWw5oKxJognbggET/T/TS5Z5XaQp+mCSQpYf6hCg0Bq9v/AGtzeNWdzIVVlOyokjWdqog73xsDzjz6C6pJJlyrqKQAh1BFlixIIs2eGsHcMDQsWNJSzseB/phOwAA5P5LIuSUMCAbF1ZJG/PJx6gzaPehlbSdJ0kGiPBrg4p3Wf4gRPAVgD6nFMWUqYwwNGuWYj9oHyCao4Z+kOhvCgkkpWaNUEarp0qCSurcjXR8bD3AXeD613CpqOT27eYOWwuZZMGDBh8CGE3qvpscuWZpG7ZiBkWWrMZCn3fNVd1v8UaIcXjTmcwgpXZR3DpVWIGs0bAB52vbAsAwsZ0Tl/p7rbxSwqZWWJWvsobCqUawoI98YKngmqIWyGIsXUOnrmc8psCBEZ3e63oAFT43OsNe2kt/UMe/XubjijiREudiFiVRQ02thgCPaTpVQN9ZQitNivqzSBmlciM7upYFCbFi6AK2o1GhqYVQApyw9A2CDX7MVWrql2MaT5WDNRBFUtHGbiEhvuaeGrwnwKuqPFA6ZlnhchbCTaVkZbLLpLm9twG10SBqFKBWrUuCxvYX93W/j7/8AmNEvUJKPucNGQ5Sw2pQQSAaOzAMv0fxvpNQyoVWZSYrNUDt6JP6J6MdJ4ZWKhVfUiMoEgAU86fbbE6qP7TvZYti+jFYn9SZeNO6GmlYC4wUkCsSDVewLv+DtZxryX8RIGiVnV1b9rKqs6ht9g1CxtYNcYyL06W5tfWberS14MJOhepP5hq7ZS17kdtZZLrcV7WFjbfnnmneCR1cZlNxOEEGxnO09JZ3X7D26ADt/MMneYE29IrXfy1HevAws630nNJJEkxkkd9of+INlv0dQR6DKbDPdcfgjHV6xF6nnBDBJKRYjRnI+dKk/+sIGFUWsTp9nveH1DOT9QiAmTX3FZLEruT/bIJo9x+CW4O1msSunO88qhI9R/tR8BQNtTHgBeCdwD7VBIJOnqWSLIilhrR4+4xOkAsSWJbwNbA3/AE7HesWV+nTZOD9J1jt1DytHsBrCCwWChFWwqni135J13foLaZKJ/U2Y7e+mKus9IlWWKMlnLoZGIcwxAAgaQE95osptm3sUOQF2po1EjFtKOyOGOoquxI10Cy6PfuLBjPIYYsidEEmiU5iZ200jWukKd6ChdNHng3Q+BhbmoXTLmGaRSI5VYe0fqd6UqCTzegzavjTdkc5OHxNV8UTm+PaaOIwtNaFsusk9L6XkjlEaTMhCFUGu3G6E7DcIJP8AJNEXyLw46H6BgSId8LOxN37u2RVD2Fip2J5+TiqD0zNNl8uyIJQV0CrUwsLiP7nYKpVnJKqN0XbfDM5vqOUGoh+2KB7lTxqCygnUrCQKoJO54QXztKrgP8lJA5tfz+axii66GXfIdFhgZjFGELbGuABwAOFX6FDE3Cr051J54NT0SGZQyilcA7MBZ28ckWDW1Ya4ehBUFdjBN76wxA67/wAtINGu1KldOrZvaSV8gAkkeQCMaupeoooXCG3kNexeQDdFiaVbo1qIuqF4W53+IOWjlWIiUyuQAgjINniyaAv7OIWA0vIFJlQ6xkREFkgeWSJ9Sb7S/p0CrB1IkABb9wDUrbt4XZHoj5lxHCgHts9yJUKijROkWi+LABPC+WW0y53LZ2BpkykqsxbRKiospYAjUCraiD97EYT5PKPD07MFszUn8wkXsk7cRdhl1cEjctZfUbvYnxh39Qy5dzKxwfzzbDtHa9GzQjiAWMBECIGYsyk6U7h0rpYgE0oK0NyfdS13Pwu83catbXWkA+yNgGjGob2vvXV/WLIpiMOuldSkAcZzPxZeSE9tUHaVSpSN1J1i/NbAcHFTk6hGjRsjR933apBMsis1DV7Ec3Za1424utOBwlOkDmE7jWqEBR75nYOhwxrl4xCdUZGpWJstq9xJ+ySScTsVL0P1ZEhTLySqZiXYLtsNRbRY9pKg7gbDcb6Ti24E7xw2hgwYMSdnINeZy72/T5TMtjWupo2Nt7iUQsbLFiNVMTZraleaynUMxJI4ykmt2RgwR00sgIGzjimPn4+MGDCOgt7x4rkC1prX031cQrEqTrGNtC0gr4sNf/kHAfQ+aWPScnmNJ3XTKrESDUCxTSAfaQBsu174MGC6QkNc9p6y+R6hsMzlsxKIkYQKUtVcilZr/dp/z4rGOi5GWAhs1kcxKI77SaCY1JPuZrBtqrejx9CjBjhoLIK57R1lvUccmajEXfMjTRFItNdunXWT7iCO3rGwAAYk1VjrgwYMdpLlFoNU3MMGDBhsVP/Z"/>
          <p:cNvSpPr>
            <a:spLocks noChangeAspect="1" noChangeArrowheads="1"/>
          </p:cNvSpPr>
          <p:nvPr/>
        </p:nvSpPr>
        <p:spPr bwMode="auto">
          <a:xfrm>
            <a:off x="63500" y="-561975"/>
            <a:ext cx="7429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g;base64,/9j/4AAQSkZJRgABAQAAAQABAAD/2wCEAAkGBhQSDxUUEhQWFRUWGB8YFhgYGSMXFxgbHhoaHxwgIB4fISofIx0jHhocIi8sJycqMDcsHR8yNjwqQSYvLCkBCQoKDgwOGg8PGjUiHyI2KjEqKy4vMDQ1Niw1KS8sKjQqNCw0LC8pMDQsMiosMi0sKiwsMjAvMCopKjQ0LCwqLP/AABEIAHgATgMBIgACEQEDEQH/xAAcAAACAgMBAQAAAAAAAAAAAAAABQQGAQMHAgj/xAA0EAACAgAFAwQBAgUCBwAAAAABAgMRAAQSITEFE0EGIlFhcSMyBxRCQ4EzciQ0UoKRwdH/xAAZAQACAwEAAAAAAAAAAAAAAAACAwAEBQH/xAAmEQACAQIFBAMBAQAAAAAAAAABAgADEQQSITFBE1Fx8CJhwRSx/9oADAMBAAIRAxEAPwDuGDBjOJJMYMZwYkkxgxH6jn1hiaRrIXwBbMSQFUDyzEgD7IwhynUpVnV5lQLIQlIzHtkmlDWdLgml1BVpiOQbwDOqkAneEFJFxMevMuxgV0Lgqa2nMCC+CwG7m6CqNyTWOZdS6lmMj2THGYpgGJcRABxtQb3MWPzbN9gY6Z1TMiTNxgg+wSgKfEgMfu/Jjewfhj8nEP1F0WPNZdo5aAq1cj9jDhvwPPyLxWq4jI+W0Pos9MlTY8T36L/iHFnNMb0k+m6/of8A2k+efbuRR5q8XHHzEUMUoCka0NqV9oDiwrKy7Ecmx43x330b6mGcyyMdpQgLr8+Cw+tQI+iCD92lN5Qw9UvdW3EsGDBgwUtQxGzvUo4gDI4W+B/U3+0Dcn8A4hdX6kwdYYf9VhqJ5EaXWojySbCjyQTuFIxFh6UEJY2zt+52Nu35Px9Ch9YRVrZNALmNSnm3mnqPUI8zLBC0UnaaQ6mddKkhGKDnVzuNuVHBwu690WWOWNIJJDG9MUruyR9tw+tWc3yEAG/JO/GGmZy6sCrCwf8AHBsGxuCCAQRuCARxiFJDLHLHLE7OVtWWRiwKNVi+RRUG9z9NxiuuIVtKgjjRK6rI+VzJbN6XlMuiMlAwAdCSocOKButBWwNi3Oxwi67lu5nCmh11aSwsyJIAKDMgcIg2ABPuOnjbFoXL/rPO6RozCiI99trJbSC7HSo3AoKAL3Jp+RyzNmS8koiaZ9RgJdjbD9MPoddHtAr3AmhYAAGARl6hYm4EIg5LWle/iDCP5hCLNxgkXs4Vm8n4vffz94YenOoZg5RRlVJzEbFaQFj22VHYt9lyOa80OcWrOfw/iz8MDxt/LFA0ciqvcD09NvaknUpom7B3GLl6f6FHk8usEWrStm2Nkkmyfjc/FDGgBzMtUZazNwYywYMYOCj5VOl9TQGSaRgDJK4JPgRsyAfQVVveuSfOJ0nV0YHTbELqqiNvG5oC/v8AONmb9KQPI0g7kbsbcxSNHrPFsAdJNeSLxh/TWWUXIploFqlZpth50MSCfwt4qmixJ1jxUA4iefr6kXCpm3q0/wBPV4HcPtJ+l1HnbbEzKa9AMmnWdyFsqPoE7mvna/gcYj9PzgzB7tg1aog/sj/pI8PVarHwOBvOngk00gGttlvi/k/QG5/FeRig6AtlQXlpWsMzSPrkdysCq2jeQsSqjawgNH3kEH4Aq+RjxlejzGlWEQAklpHZXcaiSxUKWtifLEAbGmqsWHI5NYY1jU/5J9zMbLE/LE2T/nEvF9MMgAvKrV2JmnKZVY0VEFKooDG7BgxaiIYwcYcmjW58Y57k/U0kGYjbMGddS3mNYIRbFWq8aEfYleBV3qFpqVhTKgg688Dz2hKua8l+pM3Pl5+44lKd1dDo/sWMUXXQDu2gPypvwfAtsCqZA+ssWW0G2kKStkUN723OFnrBDJkm7aGViUKaN6OoFW82BtdeDyOQv6LnNGa/UcoohchWNKKZC93wV/JFFtzV4FEKO3IOvv14nSbgTU2R0wk792ZmFHdSdcjWw5oKxJognbggET/T/TS5Z5XaQp+mCSQpYf6hCg0Bq9v/AGtzeNWdzIVVlOyokjWdqog73xsDzjz6C6pJJlyrqKQAh1BFlixIIs2eGsHcMDQsWNJSzseB/phOwAA5P5LIuSUMCAbF1ZJG/PJx6gzaPehlbSdJ0kGiPBrg4p3Wf4gRPAVgD6nFMWUqYwwNGuWYj9oHyCao4Z+kOhvCgkkpWaNUEarp0qCSurcjXR8bD3AXeD613CpqOT27eYOWwuZZMGDBh8CGE3qvpscuWZpG7ZiBkWWrMZCn3fNVd1v8UaIcXjTmcwgpXZR3DpVWIGs0bAB52vbAsAwsZ0Tl/p7rbxSwqZWWJWvsobCqUawoI98YKngmqIWyGIsXUOnrmc8psCBEZ3e63oAFT43OsNe2kt/UMe/XubjijiREudiFiVRQ02thgCPaTpVQN9ZQitNivqzSBmlciM7upYFCbFi6AK2o1GhqYVQApyw9A2CDX7MVWrql2MaT5WDNRBFUtHGbiEhvuaeGrwnwKuqPFA6ZlnhchbCTaVkZbLLpLm9twG10SBqFKBWrUuCxvYX93W/j7/8AmNEvUJKPucNGQ5Sw2pQQSAaOzAMv0fxvpNQyoVWZSYrNUDt6JP6J6MdJ4ZWKhVfUiMoEgAU86fbbE6qP7TvZYti+jFYn9SZeNO6GmlYC4wUkCsSDVewLv+DtZxryX8RIGiVnV1b9rKqs6ht9g1CxtYNcYyL06W5tfWberS14MJOhepP5hq7ZS17kdtZZLrcV7WFjbfnnmneCR1cZlNxOEEGxnO09JZ3X7D26ADt/MMneYE29IrXfy1HevAws630nNJJEkxkkd9of+INlv0dQR6DKbDPdcfgjHV6xF6nnBDBJKRYjRnI+dKk/+sIGFUWsTp9nveH1DOT9QiAmTX3FZLEruT/bIJo9x+CW4O1msSunO88qhI9R/tR8BQNtTHgBeCdwD7VBIJOnqWSLIilhrR4+4xOkAsSWJbwNbA3/AE7HesWV+nTZOD9J1jt1DytHsBrCCwWChFWwqni135J13foLaZKJ/U2Y7e+mKus9IlWWKMlnLoZGIcwxAAgaQE95osptm3sUOQF2po1EjFtKOyOGOoquxI10Cy6PfuLBjPIYYsidEEmiU5iZ200jWukKd6ChdNHng3Q+BhbmoXTLmGaRSI5VYe0fqd6UqCTzegzavjTdkc5OHxNV8UTm+PaaOIwtNaFsusk9L6XkjlEaTMhCFUGu3G6E7DcIJP8AJNEXyLw46H6BgSId8LOxN37u2RVD2Fip2J5+TiqD0zNNl8uyIJQV0CrUwsLiP7nYKpVnJKqN0XbfDM5vqOUGoh+2KB7lTxqCygnUrCQKoJO54QXztKrgP8lJA5tfz+axii66GXfIdFhgZjFGELbGuABwAOFX6FDE3Cr051J54NT0SGZQyilcA7MBZ28ckWDW1Ya4ehBUFdjBN76wxA67/wAtINGu1KldOrZvaSV8gAkkeQCMaupeoooXCG3kNexeQDdFiaVbo1qIuqF4W53+IOWjlWIiUyuQAgjINniyaAv7OIWA0vIFJlQ6xkREFkgeWSJ9Sb7S/p0CrB1IkABb9wDUrbt4XZHoj5lxHCgHts9yJUKijROkWi+LABPC+WW0y53LZ2BpkykqsxbRKiospYAjUCraiD97EYT5PKPD07MFszUn8wkXsk7cRdhl1cEjctZfUbvYnxh39Qy5dzKxwfzzbDtHa9GzQjiAWMBECIGYsyk6U7h0rpYgE0oK0NyfdS13Pwu83catbXWkA+yNgGjGob2vvXV/WLIpiMOuldSkAcZzPxZeSE9tUHaVSpSN1J1i/NbAcHFTk6hGjRsjR933apBMsis1DV7Ec3Za1424utOBwlOkDmE7jWqEBR75nYOhwxrl4xCdUZGpWJstq9xJ+ySScTsVL0P1ZEhTLySqZiXYLtsNRbRY9pKg7gbDcb6Ti24E7xw2hgwYMSdnINeZy72/T5TMtjWupo2Nt7iUQsbLFiNVMTZraleaynUMxJI4ykmt2RgwR00sgIGzjimPn4+MGDCOgt7x4rkC1prX031cQrEqTrGNtC0gr4sNf/kHAfQ+aWPScnmNJ3XTKrESDUCxTSAfaQBsu174MGC6QkNc9p6y+R6hsMzlsxKIkYQKUtVcilZr/dp/z4rGOi5GWAhs1kcxKI77SaCY1JPuZrBtqrejx9CjBjhoLIK57R1lvUccmajEXfMjTRFItNdunXWT7iCO3rGwAAYk1VjrgwYMdpLlFoNU3MMGDBhsVP/Z"/>
          <p:cNvSpPr>
            <a:spLocks noChangeAspect="1" noChangeArrowheads="1"/>
          </p:cNvSpPr>
          <p:nvPr/>
        </p:nvSpPr>
        <p:spPr bwMode="auto">
          <a:xfrm>
            <a:off x="63500" y="-561975"/>
            <a:ext cx="7429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data:image/jpg;base64,/9j/4AAQSkZJRgABAQAAAQABAAD/2wCEAAkGBhQSDxUUEhQWFRUWGB8YFhgYGSMXFxgbHhoaHxwgIB4fISofIx0jHhocIi8sJycqMDcsHR8yNjwqQSYvLCkBCQoKDgwOGg8PGjUiHyI2KjEqKy4vMDQ1Niw1KS8sKjQqNCw0LC8pMDQsMiosMi0sKiwsMjAvMCopKjQ0LCwqLP/AABEIAHgATgMBIgACEQEDEQH/xAAcAAACAgMBAQAAAAAAAAAAAAAABQQGAQMHAgj/xAA0EAACAgAFAwQBAgUCBwAAAAABAgMRAAQSITEFE0EGIlFhcSMyBxRCQ4EzciQ0UoKRwdH/xAAZAQACAwEAAAAAAAAAAAAAAAACAwAEBQH/xAAmEQACAQIFBAMBAQAAAAAAAAABAgADEQQSITFBE1Fx8CJhwRSx/9oADAMBAAIRAxEAPwDuGDBjOJJMYMZwYkkxgxH6jn1hiaRrIXwBbMSQFUDyzEgD7IwhynUpVnV5lQLIQlIzHtkmlDWdLgml1BVpiOQbwDOqkAneEFJFxMevMuxgV0Lgqa2nMCC+CwG7m6CqNyTWOZdS6lmMj2THGYpgGJcRABxtQb3MWPzbN9gY6Z1TMiTNxgg+wSgKfEgMfu/Jjewfhj8nEP1F0WPNZdo5aAq1cj9jDhvwPPyLxWq4jI+W0Pos9MlTY8T36L/iHFnNMb0k+m6/of8A2k+efbuRR5q8XHHzEUMUoCka0NqV9oDiwrKy7Ecmx43x330b6mGcyyMdpQgLr8+Cw+tQI+iCD92lN5Qw9UvdW3EsGDBgwUtQxGzvUo4gDI4W+B/U3+0Dcn8A4hdX6kwdYYf9VhqJ5EaXWojySbCjyQTuFIxFh6UEJY2zt+52Nu35Px9Ch9YRVrZNALmNSnm3mnqPUI8zLBC0UnaaQ6mddKkhGKDnVzuNuVHBwu690WWOWNIJJDG9MUruyR9tw+tWc3yEAG/JO/GGmZy6sCrCwf8AHBsGxuCCAQRuCARxiFJDLHLHLE7OVtWWRiwKNVi+RRUG9z9NxiuuIVtKgjjRK6rI+VzJbN6XlMuiMlAwAdCSocOKButBWwNi3Oxwi67lu5nCmh11aSwsyJIAKDMgcIg2ABPuOnjbFoXL/rPO6RozCiI99trJbSC7HSo3AoKAL3Jp+RyzNmS8koiaZ9RgJdjbD9MPoddHtAr3AmhYAAGARl6hYm4EIg5LWle/iDCP5hCLNxgkXs4Vm8n4vffz94YenOoZg5RRlVJzEbFaQFj22VHYt9lyOa80OcWrOfw/iz8MDxt/LFA0ciqvcD09NvaknUpom7B3GLl6f6FHk8usEWrStm2Nkkmyfjc/FDGgBzMtUZazNwYywYMYOCj5VOl9TQGSaRgDJK4JPgRsyAfQVVveuSfOJ0nV0YHTbELqqiNvG5oC/v8AONmb9KQPI0g7kbsbcxSNHrPFsAdJNeSLxh/TWWUXIploFqlZpth50MSCfwt4qmixJ1jxUA4iefr6kXCpm3q0/wBPV4HcPtJ+l1HnbbEzKa9AMmnWdyFsqPoE7mvna/gcYj9PzgzB7tg1aog/sj/pI8PVarHwOBvOngk00gGttlvi/k/QG5/FeRig6AtlQXlpWsMzSPrkdysCq2jeQsSqjawgNH3kEH4Aq+RjxlejzGlWEQAklpHZXcaiSxUKWtifLEAbGmqsWHI5NYY1jU/5J9zMbLE/LE2T/nEvF9MMgAvKrV2JmnKZVY0VEFKooDG7BgxaiIYwcYcmjW58Y57k/U0kGYjbMGddS3mNYIRbFWq8aEfYleBV3qFpqVhTKgg688Dz2hKua8l+pM3Pl5+44lKd1dDo/sWMUXXQDu2gPypvwfAtsCqZA+ssWW0G2kKStkUN723OFnrBDJkm7aGViUKaN6OoFW82BtdeDyOQv6LnNGa/UcoohchWNKKZC93wV/JFFtzV4FEKO3IOvv14nSbgTU2R0wk792ZmFHdSdcjWw5oKxJognbggET/T/TS5Z5XaQp+mCSQpYf6hCg0Bq9v/AGtzeNWdzIVVlOyokjWdqog73xsDzjz6C6pJJlyrqKQAh1BFlixIIs2eGsHcMDQsWNJSzseB/phOwAA5P5LIuSUMCAbF1ZJG/PJx6gzaPehlbSdJ0kGiPBrg4p3Wf4gRPAVgD6nFMWUqYwwNGuWYj9oHyCao4Z+kOhvCgkkpWaNUEarp0qCSurcjXR8bD3AXeD613CpqOT27eYOWwuZZMGDBh8CGE3qvpscuWZpG7ZiBkWWrMZCn3fNVd1v8UaIcXjTmcwgpXZR3DpVWIGs0bAB52vbAsAwsZ0Tl/p7rbxSwqZWWJWvsobCqUawoI98YKngmqIWyGIsXUOnrmc8psCBEZ3e63oAFT43OsNe2kt/UMe/XubjijiREudiFiVRQ02thgCPaTpVQN9ZQitNivqzSBmlciM7upYFCbFi6AK2o1GhqYVQApyw9A2CDX7MVWrql2MaT5WDNRBFUtHGbiEhvuaeGrwnwKuqPFA6ZlnhchbCTaVkZbLLpLm9twG10SBqFKBWrUuCxvYX93W/j7/8AmNEvUJKPucNGQ5Sw2pQQSAaOzAMv0fxvpNQyoVWZSYrNUDt6JP6J6MdJ4ZWKhVfUiMoEgAU86fbbE6qP7TvZYti+jFYn9SZeNO6GmlYC4wUkCsSDVewLv+DtZxryX8RIGiVnV1b9rKqs6ht9g1CxtYNcYyL06W5tfWberS14MJOhepP5hq7ZS17kdtZZLrcV7WFjbfnnmneCR1cZlNxOEEGxnO09JZ3X7D26ADt/MMneYE29IrXfy1HevAws630nNJJEkxkkd9of+INlv0dQR6DKbDPdcfgjHV6xF6nnBDBJKRYjRnI+dKk/+sIGFUWsTp9nveH1DOT9QiAmTX3FZLEruT/bIJo9x+CW4O1msSunO88qhI9R/tR8BQNtTHgBeCdwD7VBIJOnqWSLIilhrR4+4xOkAsSWJbwNbA3/AE7HesWV+nTZOD9J1jt1DytHsBrCCwWChFWwqni135J13foLaZKJ/U2Y7e+mKus9IlWWKMlnLoZGIcwxAAgaQE95osptm3sUOQF2po1EjFtKOyOGOoquxI10Cy6PfuLBjPIYYsidEEmiU5iZ200jWukKd6ChdNHng3Q+BhbmoXTLmGaRSI5VYe0fqd6UqCTzegzavjTdkc5OHxNV8UTm+PaaOIwtNaFsusk9L6XkjlEaTMhCFUGu3G6E7DcIJP8AJNEXyLw46H6BgSId8LOxN37u2RVD2Fip2J5+TiqD0zNNl8uyIJQV0CrUwsLiP7nYKpVnJKqN0XbfDM5vqOUGoh+2KB7lTxqCygnUrCQKoJO54QXztKrgP8lJA5tfz+axii66GXfIdFhgZjFGELbGuABwAOFX6FDE3Cr051J54NT0SGZQyilcA7MBZ28ckWDW1Ya4ehBUFdjBN76wxA67/wAtINGu1KldOrZvaSV8gAkkeQCMaupeoooXCG3kNexeQDdFiaVbo1qIuqF4W53+IOWjlWIiUyuQAgjINniyaAv7OIWA0vIFJlQ6xkREFkgeWSJ9Sb7S/p0CrB1IkABb9wDUrbt4XZHoj5lxHCgHts9yJUKijROkWi+LABPC+WW0y53LZ2BpkykqsxbRKiospYAjUCraiD97EYT5PKPD07MFszUn8wkXsk7cRdhl1cEjctZfUbvYnxh39Qy5dzKxwfzzbDtHa9GzQjiAWMBECIGYsyk6U7h0rpYgE0oK0NyfdS13Pwu83catbXWkA+yNgGjGob2vvXV/WLIpiMOuldSkAcZzPxZeSE9tUHaVSpSN1J1i/NbAcHFTk6hGjRsjR933apBMsis1DV7Ec3Za1424utOBwlOkDmE7jWqEBR75nYOhwxrl4xCdUZGpWJstq9xJ+ySScTsVL0P1ZEhTLySqZiXYLtsNRbRY9pKg7gbDcb6Ti24E7xw2hgwYMSdnINeZy72/T5TMtjWupo2Nt7iUQsbLFiNVMTZraleaynUMxJI4ykmt2RgwR00sgIGzjimPn4+MGDCOgt7x4rkC1prX031cQrEqTrGNtC0gr4sNf/kHAfQ+aWPScnmNJ3XTKrESDUCxTSAfaQBsu174MGC6QkNc9p6y+R6hsMzlsxKIkYQKUtVcilZr/dp/z4rGOi5GWAhs1kcxKI77SaCY1JPuZrBtqrejx9CjBjhoLIK57R1lvUccmajEXfMjTRFItNdunXWT7iCO3rGwAAYk1VjrgwYMdpLlFoNU3MMGDBhsVP/Z"/>
          <p:cNvSpPr>
            <a:spLocks noChangeAspect="1" noChangeArrowheads="1"/>
          </p:cNvSpPr>
          <p:nvPr/>
        </p:nvSpPr>
        <p:spPr bwMode="auto">
          <a:xfrm>
            <a:off x="63500" y="-561975"/>
            <a:ext cx="7429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data:image/jpg;base64,/9j/4AAQSkZJRgABAQAAAQABAAD/2wCEAAkGBhQSDxUUEhQWFRUWGB8YFhgYGSMXFxgbHhoaHxwgIB4fISofIx0jHhocIi8sJycqMDcsHR8yNjwqQSYvLCkBCQoKDgwOGg8PGjUiHyI2KjEqKy4vMDQ1Niw1KS8sKjQqNCw0LC8pMDQsMiosMi0sKiwsMjAvMCopKjQ0LCwqLP/AABEIAHgATgMBIgACEQEDEQH/xAAcAAACAgMBAQAAAAAAAAAAAAAABQQGAQMHAgj/xAA0EAACAgAFAwQBAgUCBwAAAAABAgMRAAQSITEFE0EGIlFhcSMyBxRCQ4EzciQ0UoKRwdH/xAAZAQACAwEAAAAAAAAAAAAAAAACAwAEBQH/xAAmEQACAQIFBAMBAQAAAAAAAAABAgADEQQSITFBE1Fx8CJhwRSx/9oADAMBAAIRAxEAPwDuGDBjOJJMYMZwYkkxgxH6jn1hiaRrIXwBbMSQFUDyzEgD7IwhynUpVnV5lQLIQlIzHtkmlDWdLgml1BVpiOQbwDOqkAneEFJFxMevMuxgV0Lgqa2nMCC+CwG7m6CqNyTWOZdS6lmMj2THGYpgGJcRABxtQb3MWPzbN9gY6Z1TMiTNxgg+wSgKfEgMfu/Jjewfhj8nEP1F0WPNZdo5aAq1cj9jDhvwPPyLxWq4jI+W0Pos9MlTY8T36L/iHFnNMb0k+m6/of8A2k+efbuRR5q8XHHzEUMUoCka0NqV9oDiwrKy7Ecmx43x330b6mGcyyMdpQgLr8+Cw+tQI+iCD92lN5Qw9UvdW3EsGDBgwUtQxGzvUo4gDI4W+B/U3+0Dcn8A4hdX6kwdYYf9VhqJ5EaXWojySbCjyQTuFIxFh6UEJY2zt+52Nu35Px9Ch9YRVrZNALmNSnm3mnqPUI8zLBC0UnaaQ6mddKkhGKDnVzuNuVHBwu690WWOWNIJJDG9MUruyR9tw+tWc3yEAG/JO/GGmZy6sCrCwf8AHBsGxuCCAQRuCARxiFJDLHLHLE7OVtWWRiwKNVi+RRUG9z9NxiuuIVtKgjjRK6rI+VzJbN6XlMuiMlAwAdCSocOKButBWwNi3Oxwi67lu5nCmh11aSwsyJIAKDMgcIg2ABPuOnjbFoXL/rPO6RozCiI99trJbSC7HSo3AoKAL3Jp+RyzNmS8koiaZ9RgJdjbD9MPoddHtAr3AmhYAAGARl6hYm4EIg5LWle/iDCP5hCLNxgkXs4Vm8n4vffz94YenOoZg5RRlVJzEbFaQFj22VHYt9lyOa80OcWrOfw/iz8MDxt/LFA0ciqvcD09NvaknUpom7B3GLl6f6FHk8usEWrStm2Nkkmyfjc/FDGgBzMtUZazNwYywYMYOCj5VOl9TQGSaRgDJK4JPgRsyAfQVVveuSfOJ0nV0YHTbELqqiNvG5oC/v8AONmb9KQPI0g7kbsbcxSNHrPFsAdJNeSLxh/TWWUXIploFqlZpth50MSCfwt4qmixJ1jxUA4iefr6kXCpm3q0/wBPV4HcPtJ+l1HnbbEzKa9AMmnWdyFsqPoE7mvna/gcYj9PzgzB7tg1aog/sj/pI8PVarHwOBvOngk00gGttlvi/k/QG5/FeRig6AtlQXlpWsMzSPrkdysCq2jeQsSqjawgNH3kEH4Aq+RjxlejzGlWEQAklpHZXcaiSxUKWtifLEAbGmqsWHI5NYY1jU/5J9zMbLE/LE2T/nEvF9MMgAvKrV2JmnKZVY0VEFKooDG7BgxaiIYwcYcmjW58Y57k/U0kGYjbMGddS3mNYIRbFWq8aEfYleBV3qFpqVhTKgg688Dz2hKua8l+pM3Pl5+44lKd1dDo/sWMUXXQDu2gPypvwfAtsCqZA+ssWW0G2kKStkUN723OFnrBDJkm7aGViUKaN6OoFW82BtdeDyOQv6LnNGa/UcoohchWNKKZC93wV/JFFtzV4FEKO3IOvv14nSbgTU2R0wk792ZmFHdSdcjWw5oKxJognbggET/T/TS5Z5XaQp+mCSQpYf6hCg0Bq9v/AGtzeNWdzIVVlOyokjWdqog73xsDzjz6C6pJJlyrqKQAh1BFlixIIs2eGsHcMDQsWNJSzseB/phOwAA5P5LIuSUMCAbF1ZJG/PJx6gzaPehlbSdJ0kGiPBrg4p3Wf4gRPAVgD6nFMWUqYwwNGuWYj9oHyCao4Z+kOhvCgkkpWaNUEarp0qCSurcjXR8bD3AXeD613CpqOT27eYOWwuZZMGDBh8CGE3qvpscuWZpG7ZiBkWWrMZCn3fNVd1v8UaIcXjTmcwgpXZR3DpVWIGs0bAB52vbAsAwsZ0Tl/p7rbxSwqZWWJWvsobCqUawoI98YKngmqIWyGIsXUOnrmc8psCBEZ3e63oAFT43OsNe2kt/UMe/XubjijiREudiFiVRQ02thgCPaTpVQN9ZQitNivqzSBmlciM7upYFCbFi6AK2o1GhqYVQApyw9A2CDX7MVWrql2MaT5WDNRBFUtHGbiEhvuaeGrwnwKuqPFA6ZlnhchbCTaVkZbLLpLm9twG10SBqFKBWrUuCxvYX93W/j7/8AmNEvUJKPucNGQ5Sw2pQQSAaOzAMv0fxvpNQyoVWZSYrNUDt6JP6J6MdJ4ZWKhVfUiMoEgAU86fbbE6qP7TvZYti+jFYn9SZeNO6GmlYC4wUkCsSDVewLv+DtZxryX8RIGiVnV1b9rKqs6ht9g1CxtYNcYyL06W5tfWberS14MJOhepP5hq7ZS17kdtZZLrcV7WFjbfnnmneCR1cZlNxOEEGxnO09JZ3X7D26ADt/MMneYE29IrXfy1HevAws630nNJJEkxkkd9of+INlv0dQR6DKbDPdcfgjHV6xF6nnBDBJKRYjRnI+dKk/+sIGFUWsTp9nveH1DOT9QiAmTX3FZLEruT/bIJo9x+CW4O1msSunO88qhI9R/tR8BQNtTHgBeCdwD7VBIJOnqWSLIilhrR4+4xOkAsSWJbwNbA3/AE7HesWV+nTZOD9J1jt1DytHsBrCCwWChFWwqni135J13foLaZKJ/U2Y7e+mKus9IlWWKMlnLoZGIcwxAAgaQE95osptm3sUOQF2po1EjFtKOyOGOoquxI10Cy6PfuLBjPIYYsidEEmiU5iZ200jWukKd6ChdNHng3Q+BhbmoXTLmGaRSI5VYe0fqd6UqCTzegzavjTdkc5OHxNV8UTm+PaaOIwtNaFsusk9L6XkjlEaTMhCFUGu3G6E7DcIJP8AJNEXyLw46H6BgSId8LOxN37u2RVD2Fip2J5+TiqD0zNNl8uyIJQV0CrUwsLiP7nYKpVnJKqN0XbfDM5vqOUGoh+2KB7lTxqCygnUrCQKoJO54QXztKrgP8lJA5tfz+axii66GXfIdFhgZjFGELbGuABwAOFX6FDE3Cr051J54NT0SGZQyilcA7MBZ28ckWDW1Ya4ehBUFdjBN76wxA67/wAtINGu1KldOrZvaSV8gAkkeQCMaupeoooXCG3kNexeQDdFiaVbo1qIuqF4W53+IOWjlWIiUyuQAgjINniyaAv7OIWA0vIFJlQ6xkREFkgeWSJ9Sb7S/p0CrB1IkABb9wDUrbt4XZHoj5lxHCgHts9yJUKijROkWi+LABPC+WW0y53LZ2BpkykqsxbRKiospYAjUCraiD97EYT5PKPD07MFszUn8wkXsk7cRdhl1cEjctZfUbvYnxh39Qy5dzKxwfzzbDtHa9GzQjiAWMBECIGYsyk6U7h0rpYgE0oK0NyfdS13Pwu83catbXWkA+yNgGjGob2vvXV/WLIpiMOuldSkAcZzPxZeSE9tUHaVSpSN1J1i/NbAcHFTk6hGjRsjR933apBMsis1DV7Ec3Za1424utOBwlOkDmE7jWqEBR75nYOhwxrl4xCdUZGpWJstq9xJ+ySScTsVL0P1ZEhTLySqZiXYLtsNRbRY9pKg7gbDcb6Ti24E7xw2hgwYMSdnINeZy72/T5TMtjWupo2Nt7iUQsbLFiNVMTZraleaynUMxJI4ykmt2RgwR00sgIGzjimPn4+MGDCOgt7x4rkC1prX031cQrEqTrGNtC0gr4sNf/kHAfQ+aWPScnmNJ3XTKrESDUCxTSAfaQBsu174MGC6QkNc9p6y+R6hsMzlsxKIkYQKUtVcilZr/dp/z4rGOi5GWAhs1kcxKI77SaCY1JPuZrBtqrejx9CjBjhoLIK57R1lvUccmajEXfMjTRFItNdunXWT7iCO3rGwAAYk1VjrgwYMdpLlFoNU3MMGDBhsVP/Z"/>
          <p:cNvSpPr>
            <a:spLocks noChangeAspect="1" noChangeArrowheads="1"/>
          </p:cNvSpPr>
          <p:nvPr/>
        </p:nvSpPr>
        <p:spPr bwMode="auto">
          <a:xfrm>
            <a:off x="63500" y="-561975"/>
            <a:ext cx="7429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2" name="Picture 14" descr="http://www.chumpysclipart.com/images/illustrations/thumbnail/593_picture_of_a_roman_emperor_whos_been_stabbed_several_ti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9334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the time Augustus took power Rome controlled much of the Mediterranean Sea</a:t>
            </a:r>
          </a:p>
          <a:p>
            <a:r>
              <a:rPr lang="en-US" dirty="0" smtClean="0"/>
              <a:t>Augustus returned peace and prosperity to Rome, and shared his power with the senate</a:t>
            </a:r>
          </a:p>
          <a:p>
            <a:r>
              <a:rPr lang="en-US" dirty="0" smtClean="0"/>
              <a:t>Instead of turning conquered peoples into slaves, Augustus allowed them to govern themselves as provinces</a:t>
            </a:r>
          </a:p>
          <a:p>
            <a:r>
              <a:rPr lang="en-US" dirty="0" smtClean="0"/>
              <a:t>Each province had a Roman governor and was supported by an army</a:t>
            </a:r>
            <a:endParaRPr lang="en-US" dirty="0"/>
          </a:p>
        </p:txBody>
      </p:sp>
      <p:pic>
        <p:nvPicPr>
          <p:cNvPr id="21506" name="Picture 2" descr="http://cdn.dipity.com/uploads/events/f9f55fd5bcb8786b5a24a9834e433d02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96240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t0.gstatic.com/images?q=tbn:ANd9GcTEYi9RNcB-uPyWwhADI9aqkVSQq2O_9XU8QmVerr-vsStpLiHQ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71"/>
            <a:ext cx="990600" cy="16080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Good and the Terrible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After Augustus death in 14 A.D, Rome went through a series of emperors: some good, some bad.</a:t>
            </a:r>
          </a:p>
          <a:p>
            <a:r>
              <a:rPr lang="en-US" sz="2800" dirty="0" smtClean="0">
                <a:latin typeface="Comic Sans MS" pitchFamily="66" charset="0"/>
              </a:rPr>
              <a:t>Caligula and Nero were considered to be two of the worst</a:t>
            </a:r>
          </a:p>
          <a:p>
            <a:r>
              <a:rPr lang="en-US" sz="2800" dirty="0" smtClean="0">
                <a:latin typeface="Comic Sans MS" pitchFamily="66" charset="0"/>
              </a:rPr>
              <a:t>The greatest was the emperor Hadrian, who worked hard to build a good government and to create laws that protected women, children and slaves.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5602" name="Picture 2" descr="http://t1.gstatic.com/images?q=tbn:ANd9GcSfacjsdpHkdS950WeWbYWQxhy7Mx8q8HADDtu9YnKT0c3G54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242672"/>
            <a:ext cx="2362200" cy="1615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Greek Influence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8915400" cy="3505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The Romans greatly admired Greek achievements in art, architecture and government</a:t>
            </a:r>
          </a:p>
          <a:p>
            <a:r>
              <a:rPr lang="en-US" sz="2800" dirty="0" smtClean="0">
                <a:latin typeface="Comic Sans MS" pitchFamily="66" charset="0"/>
              </a:rPr>
              <a:t>However, while the Greeks were interested in new ideas, the Romans were more interested in building things.</a:t>
            </a:r>
          </a:p>
          <a:p>
            <a:r>
              <a:rPr lang="en-US" sz="2800" dirty="0" smtClean="0">
                <a:latin typeface="Comic Sans MS" pitchFamily="66" charset="0"/>
              </a:rPr>
              <a:t>Under the Romans, architecture and engineering prospered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6628" name="Picture 4" descr="http://architecture.pppst.com/banners_architecture_ro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2895600" cy="202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rome.mrdonn.org/rome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638675" cy="2600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Architecture and Engineering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Romans developed a new building material- concrete</a:t>
            </a:r>
          </a:p>
          <a:p>
            <a:r>
              <a:rPr lang="en-US" dirty="0" smtClean="0">
                <a:latin typeface="Comic Sans MS" pitchFamily="66" charset="0"/>
              </a:rPr>
              <a:t>The greatest Roman building was the coliseum- an arena that held over 50,000 spectators</a:t>
            </a:r>
          </a:p>
        </p:txBody>
      </p:sp>
      <p:sp>
        <p:nvSpPr>
          <p:cNvPr id="27650" name="AutoShape 2" descr="data:image/jpg;base64,/9j/4AAQSkZJRgABAQAAAQABAAD/2wCEAAkGBhQSERUUEhQUFRUWGBkZGBgWGB8YGhoYGhgYGhwaIB0YHiYeGhokIBgaIS8gJCcpLCwtGh4xNTAqNScrLCkBCQoKDgwOGg8PGiwkHyQsKSwsLCwsLCwsLCwsLCkpLCwsLCwsLCksKSksLCwsKSwsLCkpLCwsLCkpLCwsLCwpKf/AABEIALUBFgMBIgACEQEDEQH/xAAcAAABBQEBAQAAAAAAAAAAAAAFAAIDBAYHAQj/xABEEAACAQIEAwYDBgQFAgQHAAABAhEDIQAEEjEFQVEGEyJhcYEykaEHFEKx0fAjUsHhFjNicoKS8RUkNFNEVGOissLS/8QAGQEAAwEBAQAAAAAAAAAAAAAAAAECAwQF/8QAJxEAAgIBBAICAgIDAAAAAAAAAAECEQMSITFBE1EEYRQiMoEzUnH/2gAMAwEAAhEDEQA/ANmq4dpxjE+0iB48rU/4uD8pAnFxftFoQD3da8RAU3mIs3LHtLPD2eB45ejUacLTjPUftByhIDGrTm01KZCz0lZvi1lu2mUcx3uhulRWQ/UR9cV5Y+xaJegxpwowP/xPlJj7zRB2u4H5xi7Qz9J/gqU3/wBrq35HD1p9k6WP04WnEgWdse92emK1IKItOFpxLpwtOCxEWnHmjE2nHmnBqAi04WnEunC04eoKIdOFpxLpwtOCwIdOPNOJtOPCuHqAh048K4n04804eoCErhujE+nHmnDsCHTjwriYrhFcFgQaMM0YsFceFcOwK5XHhXE+nHhXDArlMNKYslcN04BlYphpTFkphpTCCisVwxkxaKYa1PAFFLThYsPTx5gCjIZ7iq0wC9TSDtzmLbC5GKfCOJUqihFZSQ0wRG53E/u+DXYPhlCrWq1ayqXTuwivBCgqSSJsTIjyjzxsOM8Co1qRPdrqQFkZAoZWAJEEdehsceLHE3GzveVKVUYbi2QVqUaFmQYgbe2POJ5OiCrMQT58rAbi/PFHvQaY1LUEW1RN52npjR9newdHNUlzGZL1Q892gYqiJqIAOmCzWkmYxlCMpOjWc4xVg6tkEqGYBm9iduRxXzPCKUQFFiDeJBBMiTMjywV432RXI/xcvUYUzYo5LFG3BU76SAQQZi2AlQswhW1M0aQSDJO14tci+G4uLpgpRkrRZ/w9R0MQzUybgqYIPKIjph+a4RUSDTzFVTqUTrbab/j54In7L65S+dipvpFP+HPSZ1EecYGdzWQilXgVFeD4tyL2MfAQQw+WG1KPJMXCWyLNBcyD4M3VjoXJt/yB+eLuX4lnijfxqZ0MVkoviAgyZE6rxaMU6OTzNbwZampI3d2hF9dyfICSd7YiqUM9knUZlFenUeBUpGVDtYK2q6zFja/M4NU0rDTjugmnHeIKbrl3Fr6Y+qvH0w//ABjm1kPlFOkgeB28r/CRF+uKz8aognUWVhutr+4MYo8T4tXpK1T7lmO7me8ZCoA5kg3iIuYxSzT6YPFjDdPt6wjvMrUUWkqwb6ECRic9vaIPip1gJjUArAn2ad7Yz9DjCvSLA2IBA9eUx5HfphcS7QUqY0sWMEEhV1QLTMAwPWMUvkTJfx4GmXt1lbS1RZ21U2//AFnFodq8pb/zFMTtJI39Rb36HocZrh2ao5oBqQRhN5WOXOfX8sNfhtGnTltAUFhJMfiPT54pfJkJ/Gj7NlR4pRYwtakx8qin+uLKkHYg+hnHOqOQy1SmIRXEFdSknYHHlXgFBiNEoZEgHcQZ2G2L/Jfoj8b0zpHd4aVxz6j2egeCtUS/4XNv+kjF2lkM0lkzlQL/AKhq/wDynDXyl6F+M/ZtNOPCmMSeK5xBqFcPY/Gi6TBPRQwmORxJ/i7NWISkwabBWtzF9Un5DGi+TEh/HmbErjwpjJ0u2lczOVDQYJDMvuAVNtx7YtU+3CSO8pVKakkapDAEddji18iD7JeGa6NBox4UwPp9qMuS41kaOqnxDqsSWB6b+WHJ2jyxWe+QCSvjlDIiRDAEbj1xossX2S8cvRc0Y8K4iy3FaNQxTrUmPRXU/wBcWgs7X9L40U0TTISuGlcTlcNK4pMKISuGlMTlcNK4dgQaceFcTFceFcAFZqeFiYrhYYHKKnCqar4dJsT8P+pRy254HLR+LSR8bbFhAA232P8AXGg4r2ZzGUYCqFZT8NUHwmJJBn4W8j7YFqabU4iSSbxpuSIFo5Y8J2jvVPgcnDWZ41kLExrbmZv4rWw7KUswnw1qygarLVYRvFvni3w+gvfWuYFlBibctrepxLl6YlisGxv05Dnzv+eJtorSmVXz2YK6HzNdvBJVqgYTBBs2H8PbMaS6O8Uz4DoUgFfELFeRvF8THMNUqGllqTV6pWIQWA6s2wHyGDuT+zHPVRNfNJQBMlKQ1GSIMkQJ9zilbE3GPYJy/bLiZiKoPw70VPxKDyA64q5vM5rME1aopOxG/dkWjSNjYDTYeuNQ32NsB4M/VBG0pafZ8D832c4nkVJ0pm6XM051gARtZojyO+HLV2iYuF7FThfaWvke80UaT2XUW1qfCNhyHPF3PfaXUrU2pVMqt9M6al4DA21CzWseW+BlDiCZig8Fg4BDA7hiZ22j+84PVaVMsWAfUQoLaBtNoUCZ5k+WI8jSo18SbsAZHiolSEzIIZWIDU22M7mCD542a/anl5IejmU6+BWHns1xjKVBqJA1qyEEU6h0JU6mPpyOLFThlN6DVAqKSrahJJBCweW8jrgjk0ili18gzP8AE8uNXd+CmzPAak3hVnLKA0cwduQMX3xuuAdtMjToJTfMUlcDxjSUkkncEX9cZjOcJ1UNIpAkAfhIsBcmP1wN4/kqNN4q1FW4JIYkn4eRJblHyw4zSdhPG2qYezeeylKtmGyrUnRzRcqHRV1kVVcoCDNihIgAHBbspkstUpua9KhOswKjIxiAbK1lEnlv7Y5wM7khVE95oEgkJMyN/FffEitkmpkU6lMMYP8AEp6b6iYmI2tY4FJKViabjps2ue7M0stmS2WDd1WpVCadGH01U0wVEwAVZreRjyIcJ4RSzqVFqLWCKVBEmkS199EEqBECAN98ZPKdhwUDg0zImRsBzPhO088O/wAL1Aqmm9RTIulSpB8UXItHvbApR1WNxlpouZnsc+TzipSd3oVadVlWo10emuogm0ggb289sXuG0WzDCnTr00Yqxn42BEcrTufYYB5jhdeV1V6o8JWTUd5BFwCQd5iMXlpZmkNdOuwYCCRokDodSA7gYVx1X0NKWmuypXyecyubTLV2FVKwY0qgkTpBMQNjyI8wZwX4fSruoSkqFiCwDNAESPFItyuBzwF4txLPs1JmIqPR1OutFAHhhp0EAyJEEEYdwts1lz94p0UZgpF0YgaiBbx2/ueWB1q+hpy0/ZLkuMV6eZfLZij3VQDUsHUCvUEbgwTI6YuvmmaQqmo0ltKoWZj+IBfY+kYp5/i2azFenUr5UIaGtPAXQsHEEairQRuIw3gPH3pVg706pAB8JqLMMIg6lB3E/LBS1bBqko78jOF9p6dSqUKGm6EeF1ht1DfFOwkx5YMcRXL03qse7FMxJmBF4Mf1EYF9o+MUa2aTM9w6labI2pVfUZOloSoCQAR5+sXn7N9paS1aj1hKsmkgUHPPpcaTebHbD070Gv8AW6IKGUy1dWNJw8AxpOx9xY4kPZ1UurMssbjw+YusdcD0pZOnXzT0W003CNSUk0yGkFgurxCPF0sd7AEtkuE5bO5erSqVRTaxpsawsYN4nxLO8+0HAk7pA3GraHZfL1laFzVUKCBGsm09CTvI2xZOazasdOZRhIjWi7f8QD74AcBylVMshc1CdTrOln+GIExe23kBi12s4ZmKeWpZyjWeAVD0mQBbkiRaSJFyb3kHDjKfTE449rQbocVzvNMu9idyk/8A3YS9q6qtpqZaL3KVJH1XEGSM1kpOya2QeEH+dQ0C+qBPTkYwFy/Esx9/q5XMU01qC6mlMFYBEajcEGQTfli1nyJXYnhg3Roh23pbPSzCn/YGG3k0/TBPhvG6NcE0323DDQ1/Jon1GM1xzjz5eitbuHdAQtTYaZ2k+oO1tr4joVademlVEXS66vEF1AE8wByj8sax+XNckv40XwzcGmehwsc6ynaDJ63QMVZZBBVqWxItf84OFjT81f6kfiv2dYzmSStTanUUMjCCD+7EdeWOPcW4IKdSvSLMBTJAcgDzE9bEY7Uq4w32hcPAek43qPDjrpAg+RtHtjLKrVkYnvRguBVKcsHYqwbTO4k2Hw7/ADwT4JwytWrHLUmW+oGpHw0gTqMdbwAOuA1PLotSsrUyASOkJaQVjY326Y6Z9nHZwU0OZYk1KgKD+UIrQCPNisk+mMIq2bSlpRpOB8Co5SkKVBdI5n8TH+ZjzP5csEYw4Lh2nHRwcgyMejD4wtOFYqMX207Dd7OZygCZpbkAQKw3gj+fo3PY8iMVlaz1KK1KchlN1jfQhLLHWRuMdqjHL+P8NqZfNVtRQ03bvUIkECo1SQQBBIIi3KMYZF2dWCT/AIg/KUWq6SzOrIFiRcEC+4uDO2LGZzwp+Fl1qTpLEAKoI5xcEn2xRqcTpFneHpaFUM2pobYAhSJ35rgx2J4WDnCNTVaJpiquo64YRAJN4k2tNhtfGSVujpctKsJ8N7LVa4DVXehSMEIpio3uf8sEeWr056PhvZfLZf8AyqFME7sRqcnzd5Y/PBeMKMdMYpHBLJKXJEaY6D5DAPi3YTJZme8y9MMfx0x3bespAJ9QcaGMKMVsRucb7Q/Zzm8iDUyNWpVo3L0/xAc5UWceagHy54dwLtorCnChamzADlO6jYj1/THYhjlvb3skuVrrm6K6abt/EVfwOTuP9LXP+7yMYwnjXJ1YsrumWzxZmc2WwkgwG5QIAJM3vbY4r0GNOFqLIOqQL7sTAJ5cvS2KjgCx3jckgQbi/nvbC4pSdabMhpnTDjVrk8m0kmJ/Q4ySOtsNUuEjNVDFIrEyGsArAiZWZJiy38/IlmOxdR10nOVKYk2pU0UfNgx+uCnZTLBcpSMMpddbahDS17jcWiJ5R54KxjohijW5xZM0m9jmXFfs7z9LU+Uzz1SblKh0s3uZQm/PTjMZTtlUpVWpZ6kVceEsJRkMzdd49LbWjHdIxme3HYqnn6J8IFdB/DfmYnwMean6Ez1wSxLlBDM1szMUlpVKcuqERKmwkHn+97dcVaGToguqIqm4ixYAMY+CApAJtE8sCOzdaoVakRpFIRf8PLSZtM2jF7L1ijubxYSZK2YTYG8+vTHPR22nQ6p2fUt4W1bczbed99xh3HMjTpUyfu+bYRcijqA9SQBjZ9k+FpoFeBJHgHJRMG3XGivjphibVtnLkypOkjg2R4jk2qaWJpk28dMLBk81NjtucHqnBCyhe9qm58PeMVI5RePTG07XdgaGeUkhadfcVQtz5OBGsR7jryxzThj1MvVOWqgroYgqZMETBWd1PIcwRiJxlEqE4y6ClPL110sK76wTpLtYaTYDvATaAItOIsw+ZWt34qipVamaepkBJTmsAC3nB33xcy1ZixBYHcAACRJIMRuSLGOmLnZ3hRqZgjYogDPALKtrK0lgzTuxt4oxKt7I0kkv2ZUfiT/datHuqa98h1Bi0yYBAUyF8ieYmMC6XEKiJRoLSI7lYXSxGqXZ5IZCNzEjrJxt+NfZnk8yDIqI9vGrkkwIEhpB+mOYdoOCZ3hFRSHNWixhGuUP+kqT4G8gb8jjScJRptGcJRnsmHeNVEbO/e2y9XTWpAeEqdTDTLSSL2gyAbThYi4Rx9WXUB3RMymqI25yJk7YWMm73Zey7O2qbYxX2k5WmxoFzpPivMGJWB8zipwDtzXUn70veLAg01AIPTcAjEHa3iFPP92BSqAoGgkCxMdPTG85prY54QakZpuCpLAGpGoc/K/PHVuw+S7rI0V1FpBYTyDMW0+gmMc5yWUKofvCVNMNsm5iFBjl5742nAu12WoZalTPfDu0C/5TEW8+eMsbrkvLG1sbEDDowATt3lObuP8AdTYf0xLT7cZI/wDxCj1DD81xrqRz6H6DcY9jAn/F+T/+Zoj1aPzxYTtFlSJGYoR17xR+ZwrDSy/GMV29y1RmmmVTTTXxEa9U1ICRFo3nGtXi1E7VqR9Ki/rjN9uxTqUGBqwPB8D3kFyNpJF9sZ5HcTbAqmYXM5SvEOKVR6QFp0+COageIi0C0yemOgdhOH0ly/fU10msSTJNgCQFE7CQx98YjhzO69yztSZAAjxZuQnqpx0TsXR05OmNfeHxSw2nW0geX98RDZmua9IYjC04bSzaMzIrKWX4lBkjlcctsTacb2cdEenC04kjCwWFEenA7tHwpsxlatFSFZ1gFtpkET0BiJ5b4KRhYTYLZnIVydYIatdVQq4plRqldOoEtNpMEiLRGwxBnMrl9IqqYqd4VLU0JEAjwMFBAMcuc++NL2l4Y65euqoGU5nX4WA3Zm6/6o5QQcCqTGHIAao4BIZhCmBpDNAvIuQCYxzxdM9OStf0dNjCK4dSB0rO8CfkMOjHWmeZRFGFGJIx5pw7CjmOc7MRxd6amp3dVO+0h7Fi19XMrqJseo6YznF8uVpMXLqPCAyTpQzOpo2EqAZ67Y6lU4WKnEizaioy66lgkXd7W5EA2vJ5Y5c+TypNVRSdQlt2Q7i+npBB+XTHI/5s9GP+NHW+EZQU6FNR/IpJ6sVBJ9ycW4wKo8Uo5bJUHcwhp0lXSC0yi9PnJwCzf2q5VUp1EDurswbZXTTFypMkGbehx2qSSPPa3Nicc3+1PhOirQzaoCJCVPFElbrPQFQwkeWNHw/7Q8rVpq5YoW1QjQWAUxeLAncDpgb2245Sq01oKVctUS4O0ETttY7nCyVKLNMaakjM8ToVKZ7x4psT3gWmZWJgrJUT6+Q6Yu9me0fc0KjuPHVqFi5AFgFABgAHc8hv54E9tu0hNRQIAVYCgRAkmTBkzM368sZocad6JpsNILapiDzt79fIY5cUtO7OjM1dGz4n9rNUEChTpkDd35nyE2H6YznaDte2bjvS1lA0oYXVfxXsCZ3HpjO1swqsZEtMHny6D5TjxVZydKMRzheflucVLI3yzBRLpcLHhgEbaZPzBwsV5ZSS/wAR5C0D2wsQSzaUMjXIEVB8l/8A5xL9zqqDFUk2FovA5SOXt+t2hn0ItPpiRRTqRfTEXP73/XGWs7/GBeIUahYaKj7AsIBvBAHvBxcydHMEEB0kC6lRI9oxdpoqsG5gmALAX3jmY64bmcyxfvFsw36EdMLyD8fZXqcKzJOo6G9iI5cmH7jD1y+YeA60mBt4tQ6EXDyNsM4n2sTLgFmMnZBdj7frgN/43m8y38M0cqpvqrvBMeQBPPphpyfQmoR7NBUp1nWTRokXEajvPmTjOvmM1SqJq7soTPiAIMHadxbph9Th+cgxxLJkiTpVmv5D+FGAdftJmKRC5mmtRVtqW3uGXwnFfsuUT+suGbGlxhmH/pkJI5X57Hw2xao8SVSC+RaQIEmFt6rgH2f4zTcnQxjo249es9fLGkfNE4hzZooJ9lZeO0DqBybkm6+L4fS9setx/LqBFGskybNyv/qHX3wlpHeT88XquaBAGkMAN268z0wlkG8YNpcfoggg5kBjEh7mT/vk8sOftPVWogpVMz3d9RLHUp5RJMiJscWlKyT3dOxvbl08vbE9erQCFmdVEEFCJ9li++LWQiWIae1bjbN5j3Vje3/09sSHtpUB/wDWN5TTYif+gH+mMpm+1jINNDKd4OTVAB8h8UeZjALNdt82ghsvQQQN6R9rzi7ZGlfR0/K9s3i+eSZk6qY9LTHp7YlXt1W1gDNZZgdyQigSSP5uWOR5Tt+4P8SjSYT+GVP1JGNj2b7T5XMHQVQMSLVLECBtyPp9MJzofiRps32gdlZRXyz61IbS2m5Ork28nEIWpoCCtRLGxIZdcGwabgsBF46WxZr8Ny+n4FJudtto9enzwKp8Mo6m1U0MMYGmBpJB5XnlfEa4mmiQfy3Hs2hUaqThVEC0OPhu25O20Yo9pK+bzZjWtGnA/hh7T1YwCZ6bbeeB+Q4Jl2fToBHnzPr5HYYcezlIO23isolhbl8WzAzcW5YryozeD6DnAu01egnd1x30CVZWUMFvYkm/KPTni+v2h07BqFUE+an+ouMYbjFLLZQa6lRgpNgrnXzmB+KD6WnFD/xKmzKKaV9tnqARPKBIJ8pxosnoyliiuTolLtzRFY1SlUAoiSVEqAWJmGvOoREbYyeZq0Wr1HjUpLBTp0EJqkA6bGIibnrgU9VdQ1MbiIa5M7Xjl+mKeaUhdKmIHoBz9hiK3sfkaSQQ7YccL0aNK/3eioVkJ0l2AIDEqNhIgRuD1xhs7l6hRdK6Y3JN4JJBjYAeQEScFsw4dBqzEM0ymmYmRE2BJgdN8eAzyJW9uvlbF3ZmtnY9FZjqMEkySsQ7MZPlvOwti3UrCQAsH8PL2v53wLr1CAIUgW5ixnp1vhZbUTq5CSeZvFp9tsINXSLeZcVnLONRNpsTA/F8vyxTXJKHOokheRv0gGD0Iw9HAXw6ZaDJuBf0t7k+uKtTOsS0bcyOfrHPARJkxypdtQWAT4mHOb3nbb6Hniyai07KAGPNWgm25b9dsUMtUfTsd5neTabC8D+uPKatWY6TDEXZoNp6H9xgCj2oyCWZiSTeN+oJ6emFhyZCPgOqZMSJ5X6dOfPCwxE/ZrjZfwN8Q+o/tje9nuDms2pjooj4qhsIG4E7t+XPHMeElaNQNpDWgiYMGOfXH0NkssgoKBV0qKQYBVFvDMbb33xzyjud8JqS2Oc02FRm0DZmETykx62wM7R8c+7UwBHeOTpHIf6j5D88ZihnSKgK1SCCxBESPpzxFxziAzJNXSEIVQBMlt5M9LbeeLWNJk+W1uUKWdIqa2JZyZ185/TBXLZybMwF7GdxgJSoE2AM+f649NBlN0MDePlM46E9PBjOKk+TS0qgmQZ/ri68lQJ35biPU2xm1bwiVi02Mn1PLHlDM1FA0sZ8j15YeuzBRonznDWpHvqFtN2AO3mPLyxu+zfGBWoB922byMT9f1xz2jxhg2l1BIMeL8rYO9i88lKpUpEPqqsgQJ4hp1GfTffyIi+MMiXKOvFKS2kdJy3C+9VmFgisTafEBOkef5YFatipkHYi4x0yjws92qgpTVQfCFOxkEGTcwD88fP3Be0VRKvdkzSkyLmN7iTb2xloTWxu56XuazN50KJJgn848sZqpmXqNLc9v0A3wuJZ5TVdAT4Tb0+fnhZRQ11mWBiZ5WmfUjfpjfHFQVnFmyOTrom1EKDEH8+pibb+mGVaoK8/Lb9/PrgbXzM7MBBjc87T1BmOu+G5WkCTqPQ6RbbmSb36bX9MXqMeSrxfhiPDIFUmZImD6j15gYBLNJyGFwYPrjXI2iAQLEACy3jn1HPfADiCmrqYkHSfi6ydv6+U4zludGOb/i+Dc9lePGppRzf8Lc/Q+fnjb0aKFTBkzvy28scV4DXZTYXGx8+WO99n8uTVFIhQxALDcBtAYiRZgD0MEHfGMonVjk+H0C8zw1qejYFp0xzjyj39MZ/tJxz7tSLmC5MIs2LfoNz6DGp7fZaouSr15OqjoZCSfi1rDLB8MSRHT0txjtjx0Zo0TEVFQ95sELGCCt9yInzw9Fbj1b0Bq/F6r1DUZ9TNMzex5RyHljS8J46xogQFG0fzQJkCIGMlQolmAEeLrg9SHdgKCXgAiBA9d8aROfPVfZfPEoIVtXi1AT5i3K1wL2vfliDM54oHVCZ0GbzEAwLgSSIwMy+elirk3mCTsYsOvl7+c4bnvxeI3VZB3kqJF+l9vLFWZqG+5B99ZtwP39cFEzYYDfSo3jfn+74o5emVEMsE9RH1xYp1YVhTPQ+ViRH1xKFNJ8IYlYltQZVg/imOkc5ODwcKumASeZvFr+3kMZtMuGGpzfy/Qc7YLZZoVS1hyndow7FJ1siy7d9qA1LpO5ECfQzI54r0UDPoiYMk7WAvEW9LY9WqSjM0sC0wN4E+drnyxHkq8lnEhtp339OYwEtBDLhQPCbAgncgTJgESBfecePWu2qw2EDUTfrtE8sD17ydRiTtGxO1yOfl5euG1VdVhgELXIF7dD+mHYaWXkKKZlF6E7m9ydxJPkNsLAMuZ+HV09PKeWFgsrxkiUW3JEfljtPBeJFqCsJE0BvI+FI/pP8A3xynL8LFYHSyzsABH7GOl5bNIMug1QVoKhHmEg74xka4Xy2caZSBq8j7csEc5RpqiFTuij3IxYzIRxpGoLFrQCdue9sDzWUkA7A7cjy541+zJu9idakBQsbEkzzw/JZqTqJkfu+IKWTDMfFF9otH6YuuAqkBRNjB5gefPBZjKiqaIdvBYzePh95O298OyWVKMxgksDEchykdefocMCFqqiQvhLHSI6wD8sF8oojw8yTq5ARcXuYv7nAmU7Wxmxl9RaqoPha+rab28+XywX7EEjiOWLAD+KptJkSDEC5PQeeCGaCwFEBVHlcnff2v+fK/2TytJuLZVqTM8VaeskADVM+GOXrvfbCe6NoT1M7nSzgqUw4BAZZAMggEsYIOx6jHy3TYioxW5vA85x9X0ciJFtrRB3v9L4+eF7KVFqkPRdKhnSrDQNMXImPEIJ3v+eeJ1Z0/IeyBHDlOtSDLGdSaTMzzB07gmwPLB/IVmFIKT8NiDsHJ2HUTE2PO+2GLQCMG1U9RsLgEEAiDCyN9uci22IK2c7stpmAQJjxSIjlE7nlinKzgZBn8uoNTTb8RZmi50wOdze3lvgcMzpJHPT6bbC+/oME0oakCsDcBjygFhp/FYXt5n5VFrOCdVgxYBefPrtti1wCIckrVIJQneAEm83gRfl9emIOK21hrf6TaJjz354PZdq4pCHfQbNyWJsIBgExb54z/AB2pz5dZ68/S3nhWadop8OdlNiIMcp398d9+zynXzBTMVWpFFBohUBDWQ3bebEDf2xxPhnDQyI39fP0x3z7O8rVGRTQEvVJbWT8OoK0ALvAtf5Yma2OrE/2YM+0jMkcOzKgm6rIG1iDjgeXyxYuS2lbi27b2+sY799ofD2+55uP/AGp68v7b44lR0r4dyBeJIHmf6YIu0TnbhwUa3DgpDKCFWNU7/wDfFhcrUcs6aiok7WACkkxzgA/I4etTvWbxBAg1EE7gWt6SLbxtONQOMpRD06XdNqp6C5gsA6jUEIPglSQSLkSPLF2jFXzIxOX4V3hETHPr7XwdAUEKqKSAAxIkzEAevoMQHNqreEQq/wAto5eh3xDUqwQBAssMTcEmD5k9cKiXKUiyajsxmSOgAYeKbQQY54f3CUNlkbs029IjYfs4oZbiOligWTuWk3/e0el8P4NkXr11pAFmdgIW5g7knkB/2whqL4NlwTszlcwnfMzgBe8qaEKgmJ7tdRhj6biP5razslwfKZnK1BqSrptq0d2VD206SYItYk3k7YfkuEtSRKQqIp8Sim06QYUOAOewuSI33jGFzfEKuRqMKRekwJJUjmCGBCk7xHywI2dQDnaTsHSy9J6iNJL+GmLjSVIv/qDdLEA+mJOxHZdKcd6lCrWaZL3VNN7WggSCYmdthgRw/wC0msaqJWbVeNK01gk+p3mLzzNsdD4G9Nop1QwrurOZVmCg9WtyAv0ZRIvgZUVF7jsvk6NEq1PKLVYIz1KtOiCvXQIHxE25tdjOOdca4Bns9XNSll5mCR8KqADCy0C3QXBOO099V0GUFMJIl7LoVmAICNILRM2wyjxFHUrSqEQTcLqMwJ+KygWO3oJ3Ei5JNUcSy/YgByM842DAI9yW56mUyIGwtcYWOzGpSCr3id47jVq06kIgRpUmFB1SBvG+Fh7k6InEMr2YaioqVmABHwgaz/1DacI8R1qykyLGeYAFgSOsj5YqUM2WC011GBYA84iBvfDKdSBZT4pkk7CbHyWOftiaOXUuh9LKhioIA0gA3i5vJjp9MKr2SULTqGtT/iQVCqzdZmR8IggkThyU6YosWkMf5GvvMgxpiB5mcEOGZOqytUpkhF1DSTKiRIiR4bjcfy4YRXov8D7C97Zsxl1cmAr6hNtzAiNgImb7ERizmPszrEuBmMqdOrWA5tpve315c9jibJ1KdA/x/AtUSj0qSqquL+GJIZ13Gx1THMBa4anX1FCyqQCaZ0l9SatMj8UESRIgnc4RTxxrgC0ciuohywK6l3knwnmNxviVqaIohpDDrIJBFoPO0bbzg3nez6aGamaqsvxwoqhJCka2Q+C5aTeABaSYB5jhldiqd2CIBGqFkG+pSYEG2xvhmelrZlbiSo6ykzA0hrXO58yb26YNdh+K18rV7wEMgjwvDAMQCWWQQGkC4ExjSns9kzwpmTLquZQqamqqfjG6rUk6hHi0gwTaTjJZAsDoewABUET5+VonfqMJlO4G4z3ax8whpmkhpl1diWYDwyYna9za1sZTiDVQ8tVhjuRJ/wAzU1osVjeOuIHcAqPCLG3QefIyYPnM2viChXJQqCxj4JY2aYIE2nqB1wkKU2+RVc0z0/EIgCCNtyTJiSJ2vA2vaH01PdAtDG8s25lpjnMT6XMGTirSzymoCQdNyATtBFyYEiQf2MXU4khFxqE6Q02JBnpykH354GSty1R4fRqANTNVmUQ2oQvhPK3wT68r4r18pRFVDXZwl/CoBbUJvLCAu1jMR6Ys1czpgU7ALLQSZ1XNwb7T8rYA189UqrpAkpLBhAAUGPET+7A7XwI0o3HDKKV2daZpoNML94OrUW8IYhFCyB7Df0yNLg/8QswR7kCRKwCbAH2g4F0OLOBA5iAPaPn+uHZdK1gyyI1ASY3Ig2s2+55HGsUlyDlZ1/gv2a0Xyi5iq5peE1IAGgIBIkW5STBHLBXsh2sy4/8AI0WNTQtVu9+FSNerbf8AGBPUHEGT7SL90VGpuF7umvxagR3YBBGobmQffGfzNTJvxITSFFfuxINId22vvIvoYBvDzOIe50qlTRus5lPvWXzFD4TWpvTBgwsqVLewOOe0/sapoP4lSsQ7KddPSQqSRBG+uIExpGrnjS9kc7l1ypAqtLszMHUsFaTC/Fsvpc354eeIrVepOZVSNMnS6C17GNJn3icSlSKlUt2PynZbIoqUxlqawwKwxDygMVLEEsy+/wDSPinAeHBWqHLkEGCyhpLNJgG4Jnqu+PBnSjKqnLarANqEzeDqvJvF4N8SZivmHZENJGkmSrKZA06RvG8mMMDMcK+zWlm6ZqIlWmGnSzaYOlip8O4AtfmRywH4z9lj069PShrorAuoILkGTGgGYMcuQNsdBzIroVDArqOqKcAqqsp0SDtI5dcXjwqjmHp1XfTmfKow0QdRhVIJaPCZ5SMT/wADQvW5msp2KyQzJVHpNaRTPhfVczeG0+R6je2Cufy2WyNTL0qVClLuFYIsMSxBBLLchCNR1Hpa2DVbsnOaOZLVSrTqouVamRpAkDTqVrbgzI6YbW7N0GYMKb0ypkRsCQZMGRO98DkUsd8GT+0DgVd69LuD3oHeaVB1OHckub2gxsDPh2sYxnCexWczaEPRVKTkVFr1G2AtpBXxX/lNsdGrZXPUcwulTVy4uWQiRbmvxE7YLDiyE6AJFMLEQqtJOkwDAC6LiI/IUmmZuG9swnA/stAqNmM47N3QLIqKB6MYEMJuBaRcxtjfcNzFMVq1YLoQhEJkaSoXUrmDv4oO8AgnFnLErTF2YtzYDxTM+EHlYX3gYrse7ZVVoVVCaUFyxIEx8OmPSJ9MOi0klQR4nltSxpJE3EAgjnJ5WsCOvIbZ0KKYBpFFZQ4YFpJUkKArEgjx6ZIEGGtJveesLaSDTkhCHYsjJJE6pOjUm5tEdTIPM5VtLrW8ZJJZ4FlaIAImV+EiY5c8UIuZvKrWWKjVDDGRTGq62Ukgk/Dy295wsAddYCBUkrALGkCducNvbfmI8sLAByzhWZRbMQ3Rl2BG/qDcXtfnbEtBgAylWWJsQNNj/MpuT0Nr2xBwzhagqajgIyqSNBtbbpuIub3tghmOFUzVIV30AGAQAJA3BBtY9DyxP2cldFASQb6ogkxIE+8x5jaMEspxgUxYyLMbE3Xa1rC5A532xUp5RVmxuRY8xJEG/wAIJ5dN8Q1sqxfSIW4AMi9j/f2PnhkJuLNdmuMJmKYCtplpZT4h8Il9PJjaNOxHpgfVfUugldAqBmVZQC0GCpFiBt8sC6NKIG503gecdLXt5yMEaNJ6RWrpA1CEdvhMcwZjeLfinCLtshzmazT1Xp0w9NWMJSB0DlcgeEMZuTvJvgtk+z9MsMpULrWAJaKiMgqaVtJmEgmYJkjAHL55wzMQ5dmDGT0uTbnebXEdMevn21K9gwMHptHO/Lf19MBKkuzoWR+z2iG0sadSB4wlXSxmI8KgjrDKRPMCYxU7QdlKNKkz0l0EwFNOqXVl1DWul/FYkHcTe1sCeznapgArMAsC8G8WAgb8/pibPcaWoz1PEruTqNmBA2B1CWgwfn5YRs3FoztYaSQBcExqg/i2tt5254q0aM+LwqZmQdp3EeZ2ttzxZzbyweZvFhJPUSd4E/PFAVFC6iDLPMA3sD02Pz64ZztIJ1cnTIA03jSAbQJJ3BuJjfocUuF1u70iUJ0seckmOvLwjpgdxDiGoaVBC7gi3lz6n9MDa2eHzAsDMWO5AF9rDCotRb4NM/EWZ4aIJ/FsQpPXn/flipm8qzsZkRGq3KQALWCzta2xnfFbKZ8O3jvYbn3ERaPLewxaaoWBJJAnrewH1uRhku06J6GRCgMBrInyHi8IvqEkExbbf0tqZ0qARcAwAxtPtJIO++A1DMGbEFTIjebxEWJH98F6fwatLElAVgFSG5FvaYPXpYkbFVBPKcbNMFCwKkEQTBPPeLkXsLDy5+ZXOIawLSIUxNzB5C02wFzaaaS/huQoMgvuZJ3a5ItvtiXJcQ0IorDUjE6dNyIBUsQCIFyPlvEYRqpM1XCs0mh+7OoC8jb8sDq+e1XpwJiJkE/zGN7emApzZX/LtpMkAWsT7SI5WnDjUeASp1C8Gwhh0PKBv54OCJZOgy2YsCfEdz1tafIkiwxLUzDAhgwBU9Bz6++AdRj3c25GJBe1iAOY85ny5YiOb8GrYEbT0MRbbcXO0dbYaBZKNG3F3MOrfDsVkbx054MZLtDmA6nUjDYawDffyb0M4wOUzBKGSAZ2mOnXD3ztbV4VYAMPOJmJOw2O/ngLjl3Ow8J7Z1FgOqnbaodrzZ58ueCqdsqJ+NWB6Aj9ccYHHiHAPuJ5xi3neLTpIPPCcTeOU6hmu2VAWAq2iASn56pGKVfieTrAlkRKgIaHA0NAMkgBgbm4Fz88c84jmAGQzacR/e5cMpuJBvvty3wlDct572N/xXtIaL0mpqtVHIQmk4fTqtqCi8SV8O4/KT/GVOWRXBKyCFcNDaTGxteDJxznjWWesqaWKwQZ9D+/lgf/AOBFGdkZhrmb9bnfzxrTMvIdHzfGK1Wt4VCUqekMVRtdRzdpIAlRaecxyxS4g1exUOGvMiLMzne0eEjr5eWfyHaytSIQ1KggCLySDP8AMCMEj26qgXqk/wC5KZ2O1kB+uAetMlf7yBZWAMXi9hHsMLC/x9U310/emD9VIx7gC17Oa0S/hUxAAgC3xCZn1G8z0xeq5po1zsZYcgQbx0325fkOV7LG4EXvAI2vyM/9ji4uWBUQSb7OJva1uo9j+UI5CUZkLEiZIPi6QPYXkz54fVZSQ3IwfEfKd8DKnh0mZgxfkRBg38/pzxaBlFkR5+0f032xQty9Sq6xAPhmNrkAzfnF9trb4K8QIpBNSSWUMGFRbGAPhGykEWO8YzYzcvHIWmIA6REwNrYkyM6hJOoWHM8+ptGJZWppBKp4wSZEgMCBtbksi95w5cuYUtE3JtvYR9T9Zw6hVDEagoNyQovFySQOny8XlhUs2sg9SR0je9zE7X9MSw5PaNHSOnwgeh9Bb264eibdNiCecD5meWF94iVnl05bmPO4MeuHVag1BY84i1/ESevvgBlPSGi4AEyeQ5A3/wBx/YwJqqUEL4WJm87b3t/cD2waVTB3Cnc73MEL5zBwC4jGsalg7gcth054pEkX30B4ZQeUxa3LzFt7Y9V0dv5uiwYB5kj8Xv1xRrI1lABkgXMzEWk8h0/TEunQuqUDGQBcwQZ5bkREkc8BppXTJBVUqAERYPXSxJ5ahaLc8PXOaUZmHeDUAyzoAEyCIOxBj/j74gyQDgGLWG4EmPz+uL1Z5FktMhD8Vtvf0EYRV1yNy7pokKD0i5knSL3iAR8t8Ww7AKzDVcAKbzAtYnptiCjlZUW0kmYJAmekEeg8umLq8MNVoDEWVSeZEwZsCoJFvSTvOHaRldsp5unV1U3pqW1cnYWYQRE8/qT6Xsfc116CzgQpmmoYSF8Qk3mbHa5PS16jkGACgQKZIpuzQTpkzBO4kiSYgnlbEWcDj+GrlbFiFAH8x0CCSWYqpna+0C8arZqvRQy2ZZtUzD8gYJEWsYBED2+uLOYqMo0q0ggA3AkStuWq8YZqYKC/eS4tLXtupJuLwTfaLYu5ektOkQG1AwWJSYsVsQbEar78t9sUzFxtlWpmQNgsqQLr7TAO9+uKgs7couJQcwNJnaDv+5xboMZkuWiYJtbbaZ2M/Plgg1NgVY28TGSDO8keXIeR9TgJSA+ZU00QQJIuTeSZnYnqNut4xay+flVXUvgkNYgEsZnw3qQNQltiZ2OJM3RFTRp8JYRqFxB8p8xO5MnpGJ6dJcuCmkK4Pxi5IEi0zv8AFE+oNiFYwXn8rUAWoEOkgnVYk3aCdJImxHoAeclrFjR1lgINhBvAnYCAJsPfE1ZgNChh4jIPxeG4AtYAmRG+3tbzLBgpZoGhBCwq7jfkAIJ0xIM+7UhvYr5zNEop/wBp3/Q4p0s9pLX/AH5dOmIc7xMVCTzn2j9+mKQrXMRjSx0zY8N4gGA5+4Hyvi61af3+gxjMnnNJ3IHqf6frgrk+JXXrJ5f3vhlqXsK5ygDHlihmqUk+/wBQMEGryt7H5YG168k+2KBlNh549xGzfvbCw6MrB9Jx0sBa/sPlizUeCeqG3KZIt1i2FhYxLrcizHh0iBeVJveVmbk7TizVpw4HkJMC4A6YWFgL6RaooN76lMBpky3PyHkInris9X+NEWXSIN5FpvvfrvhYWJREgjnW6SNJsfWR74gB8BYWKKHHvuLR8/2VhYAJ8xmirKRvCn0DWj6Ti1TT+KqG9xf1g/0wsLAxkIq6lm4gRY/zbkW3OKlemJGwHIR1/P3wsLAjPsp1619MXFp/5L+pxWzfhRX/AJiAQLc9U/UfLCwsM1gR1E0A6DGrQ/pLbD5/QYLZejBRgTqZd/8AdP8Ab+2FhYBZOiV64AJC/jbwkyvhHS0Ex9cLLVy4sSt12tcxJtA/Ed5x7hYzkQgbV4hUhiWJAMaW8QM8zP7sOmG16zAq0yTNjceFuh9bdPfHmFgRogrUrkPTB0nxD8IAmFgx0gm2xw7MsdbrNhEAWXkpGkeQXzthYWKJlwRHiLMXiFVEBIH4om3l9cT5imY1KzRJ8LXkDUYJt0wsLASz3K1jppxAN2FvxG5PXltMbdBiLNkCpeTBJ+cbdDeOfpj3CwmJ8D6VEK3em5SI/CbojzKx/wC5G34RgFxrirzpnfnzg8rfX+gJGPcLAawX7gt6g8MD8I3M36/2wixwsLFo3Y+nUO84sZTMGbWvj3CxSM5JUHVzcTIHtb9cVqlXSZ8uuFhY1RzsrVc0Z2x5hYWKEf/Z"/>
          <p:cNvSpPr>
            <a:spLocks noChangeAspect="1" noChangeArrowheads="1"/>
          </p:cNvSpPr>
          <p:nvPr/>
        </p:nvSpPr>
        <p:spPr bwMode="auto">
          <a:xfrm>
            <a:off x="63500" y="-608013"/>
            <a:ext cx="1905000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g;base64,/9j/4AAQSkZJRgABAQAAAQABAAD/2wCEAAkGBhQSERUUEhQUFRUWGBkZGBgWGB8YGhoYGhgYGhwaIB0YHiYeGhokIBgaIS8gJCcpLCwtGh4xNTAqNScrLCkBCQoKDgwOGg8PGiwkHyQsKSwsLCwsLCwsLCwsLCkpLCwsLCwsLCksKSksLCwsKSwsLCkpLCwsLCkpLCwsLCwpKf/AABEIALUBFgMBIgACEQEDEQH/xAAcAAABBQEBAQAAAAAAAAAAAAAFAAIDBAYHAQj/xABEEAACAQIEAwYDBgQFAgQHAAABAhEDIQAEEjEFQVEGEyJhcYEykaEHFEKx0fAjUsHhFjNicoKS8RUkNFNEVGOissLS/8QAGQEAAwEBAQAAAAAAAAAAAAAAAAECAwQF/8QAJxEAAgIBBAICAgIDAAAAAAAAAAECEQMSITFBE1EEYRQiMoEzUnH/2gAMAwEAAhEDEQA/ANmq4dpxjE+0iB48rU/4uD8pAnFxftFoQD3da8RAU3mIs3LHtLPD2eB45ejUacLTjPUftByhIDGrTm01KZCz0lZvi1lu2mUcx3uhulRWQ/UR9cV5Y+xaJegxpwowP/xPlJj7zRB2u4H5xi7Qz9J/gqU3/wBrq35HD1p9k6WP04WnEgWdse92emK1IKItOFpxLpwtOCxEWnHmjE2nHmnBqAi04WnEunC04eoKIdOFpxLpwtOCwIdOPNOJtOPCuHqAh048K4n04804eoCErhujE+nHmnDsCHTjwriYrhFcFgQaMM0YsFceFcOwK5XHhXE+nHhXDArlMNKYslcN04BlYphpTFkphpTCCisVwxkxaKYa1PAFFLThYsPTx5gCjIZ7iq0wC9TSDtzmLbC5GKfCOJUqihFZSQ0wRG53E/u+DXYPhlCrWq1ayqXTuwivBCgqSSJsTIjyjzxsOM8Co1qRPdrqQFkZAoZWAJEEdehsceLHE3GzveVKVUYbi2QVqUaFmQYgbe2POJ5OiCrMQT58rAbi/PFHvQaY1LUEW1RN52npjR9newdHNUlzGZL1Q892gYqiJqIAOmCzWkmYxlCMpOjWc4xVg6tkEqGYBm9iduRxXzPCKUQFFiDeJBBMiTMjywV432RXI/xcvUYUzYo5LFG3BU76SAQQZi2AlQswhW1M0aQSDJO14tci+G4uLpgpRkrRZ/w9R0MQzUybgqYIPKIjph+a4RUSDTzFVTqUTrbab/j54In7L65S+dipvpFP+HPSZ1EecYGdzWQilXgVFeD4tyL2MfAQQw+WG1KPJMXCWyLNBcyD4M3VjoXJt/yB+eLuX4lnijfxqZ0MVkoviAgyZE6rxaMU6OTzNbwZampI3d2hF9dyfICSd7YiqUM9knUZlFenUeBUpGVDtYK2q6zFja/M4NU0rDTjugmnHeIKbrl3Fr6Y+qvH0w//ABjm1kPlFOkgeB28r/CRF+uKz8aognUWVhutr+4MYo8T4tXpK1T7lmO7me8ZCoA5kg3iIuYxSzT6YPFjDdPt6wjvMrUUWkqwb6ECRic9vaIPip1gJjUArAn2ad7Yz9DjCvSLA2IBA9eUx5HfphcS7QUqY0sWMEEhV1QLTMAwPWMUvkTJfx4GmXt1lbS1RZ21U2//AFnFodq8pb/zFMTtJI39Rb36HocZrh2ao5oBqQRhN5WOXOfX8sNfhtGnTltAUFhJMfiPT54pfJkJ/Gj7NlR4pRYwtakx8qin+uLKkHYg+hnHOqOQy1SmIRXEFdSknYHHlXgFBiNEoZEgHcQZ2G2L/Jfoj8b0zpHd4aVxz6j2egeCtUS/4XNv+kjF2lkM0lkzlQL/AKhq/wDynDXyl6F+M/ZtNOPCmMSeK5xBqFcPY/Gi6TBPRQwmORxJ/i7NWISkwabBWtzF9Un5DGi+TEh/HmbErjwpjJ0u2lczOVDQYJDMvuAVNtx7YtU+3CSO8pVKakkapDAEddji18iD7JeGa6NBox4UwPp9qMuS41kaOqnxDqsSWB6b+WHJ2jyxWe+QCSvjlDIiRDAEbj1xossX2S8cvRc0Y8K4iy3FaNQxTrUmPRXU/wBcWgs7X9L40U0TTISuGlcTlcNK4pMKISuGlMTlcNK4dgQaceFcTFceFcAFZqeFiYrhYYHKKnCqar4dJsT8P+pRy254HLR+LSR8bbFhAA232P8AXGg4r2ZzGUYCqFZT8NUHwmJJBn4W8j7YFqabU4iSSbxpuSIFo5Y8J2jvVPgcnDWZ41kLExrbmZv4rWw7KUswnw1qygarLVYRvFvni3w+gvfWuYFlBibctrepxLl6YlisGxv05Dnzv+eJtorSmVXz2YK6HzNdvBJVqgYTBBs2H8PbMaS6O8Uz4DoUgFfELFeRvF8THMNUqGllqTV6pWIQWA6s2wHyGDuT+zHPVRNfNJQBMlKQ1GSIMkQJ9zilbE3GPYJy/bLiZiKoPw70VPxKDyA64q5vM5rME1aopOxG/dkWjSNjYDTYeuNQ32NsB4M/VBG0pafZ8D832c4nkVJ0pm6XM051gARtZojyO+HLV2iYuF7FThfaWvke80UaT2XUW1qfCNhyHPF3PfaXUrU2pVMqt9M6al4DA21CzWseW+BlDiCZig8Fg4BDA7hiZ22j+84PVaVMsWAfUQoLaBtNoUCZ5k+WI8jSo18SbsAZHiolSEzIIZWIDU22M7mCD542a/anl5IejmU6+BWHns1xjKVBqJA1qyEEU6h0JU6mPpyOLFThlN6DVAqKSrahJJBCweW8jrgjk0ili18gzP8AE8uNXd+CmzPAak3hVnLKA0cwduQMX3xuuAdtMjToJTfMUlcDxjSUkkncEX9cZjOcJ1UNIpAkAfhIsBcmP1wN4/kqNN4q1FW4JIYkn4eRJblHyw4zSdhPG2qYezeeylKtmGyrUnRzRcqHRV1kVVcoCDNihIgAHBbspkstUpua9KhOswKjIxiAbK1lEnlv7Y5wM7khVE95oEgkJMyN/FffEitkmpkU6lMMYP8AEp6b6iYmI2tY4FJKViabjps2ue7M0stmS2WDd1WpVCadGH01U0wVEwAVZreRjyIcJ4RSzqVFqLWCKVBEmkS199EEqBECAN98ZPKdhwUDg0zImRsBzPhO088O/wAL1Aqmm9RTIulSpB8UXItHvbApR1WNxlpouZnsc+TzipSd3oVadVlWo10emuogm0ggb289sXuG0WzDCnTr00Yqxn42BEcrTufYYB5jhdeV1V6o8JWTUd5BFwCQd5iMXlpZmkNdOuwYCCRokDodSA7gYVx1X0NKWmuypXyecyubTLV2FVKwY0qgkTpBMQNjyI8wZwX4fSruoSkqFiCwDNAESPFItyuBzwF4txLPs1JmIqPR1OutFAHhhp0EAyJEEEYdwts1lz94p0UZgpF0YgaiBbx2/ueWB1q+hpy0/ZLkuMV6eZfLZij3VQDUsHUCvUEbgwTI6YuvmmaQqmo0ltKoWZj+IBfY+kYp5/i2azFenUr5UIaGtPAXQsHEEairQRuIw3gPH3pVg706pAB8JqLMMIg6lB3E/LBS1bBqko78jOF9p6dSqUKGm6EeF1ht1DfFOwkx5YMcRXL03qse7FMxJmBF4Mf1EYF9o+MUa2aTM9w6labI2pVfUZOloSoCQAR5+sXn7N9paS1aj1hKsmkgUHPPpcaTebHbD070Gv8AW6IKGUy1dWNJw8AxpOx9xY4kPZ1UurMssbjw+YusdcD0pZOnXzT0W003CNSUk0yGkFgurxCPF0sd7AEtkuE5bO5erSqVRTaxpsawsYN4nxLO8+0HAk7pA3GraHZfL1laFzVUKCBGsm09CTvI2xZOazasdOZRhIjWi7f8QD74AcBylVMshc1CdTrOln+GIExe23kBi12s4ZmKeWpZyjWeAVD0mQBbkiRaSJFyb3kHDjKfTE449rQbocVzvNMu9idyk/8A3YS9q6qtpqZaL3KVJH1XEGSM1kpOya2QeEH+dQ0C+qBPTkYwFy/Esx9/q5XMU01qC6mlMFYBEajcEGQTfli1nyJXYnhg3Roh23pbPSzCn/YGG3k0/TBPhvG6NcE0323DDQ1/Jon1GM1xzjz5eitbuHdAQtTYaZ2k+oO1tr4joVademlVEXS66vEF1AE8wByj8sax+XNckv40XwzcGmehwsc6ynaDJ63QMVZZBBVqWxItf84OFjT81f6kfiv2dYzmSStTanUUMjCCD+7EdeWOPcW4IKdSvSLMBTJAcgDzE9bEY7Uq4w32hcPAek43qPDjrpAg+RtHtjLKrVkYnvRguBVKcsHYqwbTO4k2Hw7/ADwT4JwytWrHLUmW+oGpHw0gTqMdbwAOuA1PLotSsrUyASOkJaQVjY326Y6Z9nHZwU0OZYk1KgKD+UIrQCPNisk+mMIq2bSlpRpOB8Co5SkKVBdI5n8TH+ZjzP5csEYw4Lh2nHRwcgyMejD4wtOFYqMX207Dd7OZygCZpbkAQKw3gj+fo3PY8iMVlaz1KK1KchlN1jfQhLLHWRuMdqjHL+P8NqZfNVtRQ03bvUIkECo1SQQBBIIi3KMYZF2dWCT/AIg/KUWq6SzOrIFiRcEC+4uDO2LGZzwp+Fl1qTpLEAKoI5xcEn2xRqcTpFneHpaFUM2pobYAhSJ35rgx2J4WDnCNTVaJpiquo64YRAJN4k2tNhtfGSVujpctKsJ8N7LVa4DVXehSMEIpio3uf8sEeWr056PhvZfLZf8AyqFME7sRqcnzd5Y/PBeMKMdMYpHBLJKXJEaY6D5DAPi3YTJZme8y9MMfx0x3bespAJ9QcaGMKMVsRucb7Q/Zzm8iDUyNWpVo3L0/xAc5UWceagHy54dwLtorCnChamzADlO6jYj1/THYhjlvb3skuVrrm6K6abt/EVfwOTuP9LXP+7yMYwnjXJ1YsrumWzxZmc2WwkgwG5QIAJM3vbY4r0GNOFqLIOqQL7sTAJ5cvS2KjgCx3jckgQbi/nvbC4pSdabMhpnTDjVrk8m0kmJ/Q4ySOtsNUuEjNVDFIrEyGsArAiZWZJiy38/IlmOxdR10nOVKYk2pU0UfNgx+uCnZTLBcpSMMpddbahDS17jcWiJ5R54KxjohijW5xZM0m9jmXFfs7z9LU+Uzz1SblKh0s3uZQm/PTjMZTtlUpVWpZ6kVceEsJRkMzdd49LbWjHdIxme3HYqnn6J8IFdB/DfmYnwMean6Ez1wSxLlBDM1szMUlpVKcuqERKmwkHn+97dcVaGToguqIqm4ixYAMY+CApAJtE8sCOzdaoVakRpFIRf8PLSZtM2jF7L1ijubxYSZK2YTYG8+vTHPR22nQ6p2fUt4W1bczbed99xh3HMjTpUyfu+bYRcijqA9SQBjZ9k+FpoFeBJHgHJRMG3XGivjphibVtnLkypOkjg2R4jk2qaWJpk28dMLBk81NjtucHqnBCyhe9qm58PeMVI5RePTG07XdgaGeUkhadfcVQtz5OBGsR7jryxzThj1MvVOWqgroYgqZMETBWd1PIcwRiJxlEqE4y6ClPL110sK76wTpLtYaTYDvATaAItOIsw+ZWt34qipVamaepkBJTmsAC3nB33xcy1ZixBYHcAACRJIMRuSLGOmLnZ3hRqZgjYogDPALKtrK0lgzTuxt4oxKt7I0kkv2ZUfiT/datHuqa98h1Bi0yYBAUyF8ieYmMC6XEKiJRoLSI7lYXSxGqXZ5IZCNzEjrJxt+NfZnk8yDIqI9vGrkkwIEhpB+mOYdoOCZ3hFRSHNWixhGuUP+kqT4G8gb8jjScJRptGcJRnsmHeNVEbO/e2y9XTWpAeEqdTDTLSSL2gyAbThYi4Rx9WXUB3RMymqI25yJk7YWMm73Zey7O2qbYxX2k5WmxoFzpPivMGJWB8zipwDtzXUn70veLAg01AIPTcAjEHa3iFPP92BSqAoGgkCxMdPTG85prY54QakZpuCpLAGpGoc/K/PHVuw+S7rI0V1FpBYTyDMW0+gmMc5yWUKofvCVNMNsm5iFBjl5742nAu12WoZalTPfDu0C/5TEW8+eMsbrkvLG1sbEDDowATt3lObuP8AdTYf0xLT7cZI/wDxCj1DD81xrqRz6H6DcY9jAn/F+T/+Zoj1aPzxYTtFlSJGYoR17xR+ZwrDSy/GMV29y1RmmmVTTTXxEa9U1ICRFo3nGtXi1E7VqR9Ki/rjN9uxTqUGBqwPB8D3kFyNpJF9sZ5HcTbAqmYXM5SvEOKVR6QFp0+COageIi0C0yemOgdhOH0ly/fU10msSTJNgCQFE7CQx98YjhzO69yztSZAAjxZuQnqpx0TsXR05OmNfeHxSw2nW0geX98RDZmua9IYjC04bSzaMzIrKWX4lBkjlcctsTacb2cdEenC04kjCwWFEenA7tHwpsxlatFSFZ1gFtpkET0BiJ5b4KRhYTYLZnIVydYIatdVQq4plRqldOoEtNpMEiLRGwxBnMrl9IqqYqd4VLU0JEAjwMFBAMcuc++NL2l4Y65euqoGU5nX4WA3Zm6/6o5QQcCqTGHIAao4BIZhCmBpDNAvIuQCYxzxdM9OStf0dNjCK4dSB0rO8CfkMOjHWmeZRFGFGJIx5pw7CjmOc7MRxd6amp3dVO+0h7Fi19XMrqJseo6YznF8uVpMXLqPCAyTpQzOpo2EqAZ67Y6lU4WKnEizaioy66lgkXd7W5EA2vJ5Y5c+TypNVRSdQlt2Q7i+npBB+XTHI/5s9GP+NHW+EZQU6FNR/IpJ6sVBJ9ycW4wKo8Uo5bJUHcwhp0lXSC0yi9PnJwCzf2q5VUp1EDurswbZXTTFypMkGbehx2qSSPPa3Nicc3+1PhOirQzaoCJCVPFElbrPQFQwkeWNHw/7Q8rVpq5YoW1QjQWAUxeLAncDpgb2245Sq01oKVctUS4O0ETttY7nCyVKLNMaakjM8ToVKZ7x4psT3gWmZWJgrJUT6+Q6Yu9me0fc0KjuPHVqFi5AFgFABgAHc8hv54E9tu0hNRQIAVYCgRAkmTBkzM368sZocad6JpsNILapiDzt79fIY5cUtO7OjM1dGz4n9rNUEChTpkDd35nyE2H6YznaDte2bjvS1lA0oYXVfxXsCZ3HpjO1swqsZEtMHny6D5TjxVZydKMRzheflucVLI3yzBRLpcLHhgEbaZPzBwsV5ZSS/wAR5C0D2wsQSzaUMjXIEVB8l/8A5xL9zqqDFUk2FovA5SOXt+t2hn0ItPpiRRTqRfTEXP73/XGWs7/GBeIUahYaKj7AsIBvBAHvBxcydHMEEB0kC6lRI9oxdpoqsG5gmALAX3jmY64bmcyxfvFsw36EdMLyD8fZXqcKzJOo6G9iI5cmH7jD1y+YeA60mBt4tQ6EXDyNsM4n2sTLgFmMnZBdj7frgN/43m8y38M0cqpvqrvBMeQBPPphpyfQmoR7NBUp1nWTRokXEajvPmTjOvmM1SqJq7soTPiAIMHadxbph9Th+cgxxLJkiTpVmv5D+FGAdftJmKRC5mmtRVtqW3uGXwnFfsuUT+suGbGlxhmH/pkJI5X57Hw2xao8SVSC+RaQIEmFt6rgH2f4zTcnQxjo249es9fLGkfNE4hzZooJ9lZeO0DqBybkm6+L4fS9setx/LqBFGskybNyv/qHX3wlpHeT88XquaBAGkMAN268z0wlkG8YNpcfoggg5kBjEh7mT/vk8sOftPVWogpVMz3d9RLHUp5RJMiJscWlKyT3dOxvbl08vbE9erQCFmdVEEFCJ9li++LWQiWIae1bjbN5j3Vje3/09sSHtpUB/wDWN5TTYif+gH+mMpm+1jINNDKd4OTVAB8h8UeZjALNdt82ghsvQQQN6R9rzi7ZGlfR0/K9s3i+eSZk6qY9LTHp7YlXt1W1gDNZZgdyQigSSP5uWOR5Tt+4P8SjSYT+GVP1JGNj2b7T5XMHQVQMSLVLECBtyPp9MJzofiRps32gdlZRXyz61IbS2m5Ork28nEIWpoCCtRLGxIZdcGwabgsBF46WxZr8Ny+n4FJudtto9enzwKp8Mo6m1U0MMYGmBpJB5XnlfEa4mmiQfy3Hs2hUaqThVEC0OPhu25O20Yo9pK+bzZjWtGnA/hh7T1YwCZ6bbeeB+Q4Jl2fToBHnzPr5HYYcezlIO23isolhbl8WzAzcW5YryozeD6DnAu01egnd1x30CVZWUMFvYkm/KPTni+v2h07BqFUE+an+ouMYbjFLLZQa6lRgpNgrnXzmB+KD6WnFD/xKmzKKaV9tnqARPKBIJ8pxosnoyliiuTolLtzRFY1SlUAoiSVEqAWJmGvOoREbYyeZq0Wr1HjUpLBTp0EJqkA6bGIibnrgU9VdQ1MbiIa5M7Xjl+mKeaUhdKmIHoBz9hiK3sfkaSQQ7YccL0aNK/3eioVkJ0l2AIDEqNhIgRuD1xhs7l6hRdK6Y3JN4JJBjYAeQEScFsw4dBqzEM0ymmYmRE2BJgdN8eAzyJW9uvlbF3ZmtnY9FZjqMEkySsQ7MZPlvOwti3UrCQAsH8PL2v53wLr1CAIUgW5ixnp1vhZbUTq5CSeZvFp9tsINXSLeZcVnLONRNpsTA/F8vyxTXJKHOokheRv0gGD0Iw9HAXw6ZaDJuBf0t7k+uKtTOsS0bcyOfrHPARJkxypdtQWAT4mHOb3nbb6Hniyai07KAGPNWgm25b9dsUMtUfTsd5neTabC8D+uPKatWY6TDEXZoNp6H9xgCj2oyCWZiSTeN+oJ6emFhyZCPgOqZMSJ5X6dOfPCwxE/ZrjZfwN8Q+o/tje9nuDms2pjooj4qhsIG4E7t+XPHMeElaNQNpDWgiYMGOfXH0NkssgoKBV0qKQYBVFvDMbb33xzyjud8JqS2Oc02FRm0DZmETykx62wM7R8c+7UwBHeOTpHIf6j5D88ZihnSKgK1SCCxBESPpzxFxziAzJNXSEIVQBMlt5M9LbeeLWNJk+W1uUKWdIqa2JZyZ185/TBXLZybMwF7GdxgJSoE2AM+f649NBlN0MDePlM46E9PBjOKk+TS0qgmQZ/ri68lQJ35biPU2xm1bwiVi02Mn1PLHlDM1FA0sZ8j15YeuzBRonznDWpHvqFtN2AO3mPLyxu+zfGBWoB922byMT9f1xz2jxhg2l1BIMeL8rYO9i88lKpUpEPqqsgQJ4hp1GfTffyIi+MMiXKOvFKS2kdJy3C+9VmFgisTafEBOkef5YFatipkHYi4x0yjws92qgpTVQfCFOxkEGTcwD88fP3Be0VRKvdkzSkyLmN7iTb2xloTWxu56XuazN50KJJgn848sZqpmXqNLc9v0A3wuJZ5TVdAT4Tb0+fnhZRQ11mWBiZ5WmfUjfpjfHFQVnFmyOTrom1EKDEH8+pibb+mGVaoK8/Lb9/PrgbXzM7MBBjc87T1BmOu+G5WkCTqPQ6RbbmSb36bX9MXqMeSrxfhiPDIFUmZImD6j15gYBLNJyGFwYPrjXI2iAQLEACy3jn1HPfADiCmrqYkHSfi6ydv6+U4zludGOb/i+Dc9lePGppRzf8Lc/Q+fnjb0aKFTBkzvy28scV4DXZTYXGx8+WO99n8uTVFIhQxALDcBtAYiRZgD0MEHfGMonVjk+H0C8zw1qejYFp0xzjyj39MZ/tJxz7tSLmC5MIs2LfoNz6DGp7fZaouSr15OqjoZCSfi1rDLB8MSRHT0txjtjx0Zo0TEVFQ95sELGCCt9yInzw9Fbj1b0Bq/F6r1DUZ9TNMzex5RyHljS8J46xogQFG0fzQJkCIGMlQolmAEeLrg9SHdgKCXgAiBA9d8aROfPVfZfPEoIVtXi1AT5i3K1wL2vfliDM54oHVCZ0GbzEAwLgSSIwMy+elirk3mCTsYsOvl7+c4bnvxeI3VZB3kqJF+l9vLFWZqG+5B99ZtwP39cFEzYYDfSo3jfn+74o5emVEMsE9RH1xYp1YVhTPQ+ViRH1xKFNJ8IYlYltQZVg/imOkc5ODwcKumASeZvFr+3kMZtMuGGpzfy/Qc7YLZZoVS1hyndow7FJ1siy7d9qA1LpO5ECfQzI54r0UDPoiYMk7WAvEW9LY9WqSjM0sC0wN4E+drnyxHkq8lnEhtp339OYwEtBDLhQPCbAgncgTJgESBfecePWu2qw2EDUTfrtE8sD17ydRiTtGxO1yOfl5euG1VdVhgELXIF7dD+mHYaWXkKKZlF6E7m9ydxJPkNsLAMuZ+HV09PKeWFgsrxkiUW3JEfljtPBeJFqCsJE0BvI+FI/pP8A3xynL8LFYHSyzsABH7GOl5bNIMug1QVoKhHmEg74xka4Xy2caZSBq8j7csEc5RpqiFTuij3IxYzIRxpGoLFrQCdue9sDzWUkA7A7cjy541+zJu9idakBQsbEkzzw/JZqTqJkfu+IKWTDMfFF9otH6YuuAqkBRNjB5gefPBZjKiqaIdvBYzePh95O298OyWVKMxgksDEchykdefocMCFqqiQvhLHSI6wD8sF8oojw8yTq5ARcXuYv7nAmU7Wxmxl9RaqoPha+rab28+XywX7EEjiOWLAD+KptJkSDEC5PQeeCGaCwFEBVHlcnff2v+fK/2TytJuLZVqTM8VaeskADVM+GOXrvfbCe6NoT1M7nSzgqUw4BAZZAMggEsYIOx6jHy3TYioxW5vA85x9X0ciJFtrRB3v9L4+eF7KVFqkPRdKhnSrDQNMXImPEIJ3v+eeJ1Z0/IeyBHDlOtSDLGdSaTMzzB07gmwPLB/IVmFIKT8NiDsHJ2HUTE2PO+2GLQCMG1U9RsLgEEAiDCyN9uci22IK2c7stpmAQJjxSIjlE7nlinKzgZBn8uoNTTb8RZmi50wOdze3lvgcMzpJHPT6bbC+/oME0oakCsDcBjygFhp/FYXt5n5VFrOCdVgxYBefPrtti1wCIckrVIJQneAEm83gRfl9emIOK21hrf6TaJjz354PZdq4pCHfQbNyWJsIBgExb54z/AB2pz5dZ68/S3nhWadop8OdlNiIMcp398d9+zynXzBTMVWpFFBohUBDWQ3bebEDf2xxPhnDQyI39fP0x3z7O8rVGRTQEvVJbWT8OoK0ALvAtf5Yma2OrE/2YM+0jMkcOzKgm6rIG1iDjgeXyxYuS2lbi27b2+sY799ofD2+55uP/AGp68v7b44lR0r4dyBeJIHmf6YIu0TnbhwUa3DgpDKCFWNU7/wDfFhcrUcs6aiok7WACkkxzgA/I4etTvWbxBAg1EE7gWt6SLbxtONQOMpRD06XdNqp6C5gsA6jUEIPglSQSLkSPLF2jFXzIxOX4V3hETHPr7XwdAUEKqKSAAxIkzEAevoMQHNqreEQq/wAto5eh3xDUqwQBAssMTcEmD5k9cKiXKUiyajsxmSOgAYeKbQQY54f3CUNlkbs029IjYfs4oZbiOligWTuWk3/e0el8P4NkXr11pAFmdgIW5g7knkB/2whqL4NlwTszlcwnfMzgBe8qaEKgmJ7tdRhj6biP5razslwfKZnK1BqSrptq0d2VD206SYItYk3k7YfkuEtSRKQqIp8Sim06QYUOAOewuSI33jGFzfEKuRqMKRekwJJUjmCGBCk7xHywI2dQDnaTsHSy9J6iNJL+GmLjSVIv/qDdLEA+mJOxHZdKcd6lCrWaZL3VNN7WggSCYmdthgRw/wC0msaqJWbVeNK01gk+p3mLzzNsdD4G9Nop1QwrurOZVmCg9WtyAv0ZRIvgZUVF7jsvk6NEq1PKLVYIz1KtOiCvXQIHxE25tdjOOdca4Bns9XNSll5mCR8KqADCy0C3QXBOO099V0GUFMJIl7LoVmAICNILRM2wyjxFHUrSqEQTcLqMwJ+KygWO3oJ3Ei5JNUcSy/YgByM842DAI9yW56mUyIGwtcYWOzGpSCr3id47jVq06kIgRpUmFB1SBvG+Fh7k6InEMr2YaioqVmABHwgaz/1DacI8R1qykyLGeYAFgSOsj5YqUM2WC011GBYA84iBvfDKdSBZT4pkk7CbHyWOftiaOXUuh9LKhioIA0gA3i5vJjp9MKr2SULTqGtT/iQVCqzdZmR8IggkThyU6YosWkMf5GvvMgxpiB5mcEOGZOqytUpkhF1DSTKiRIiR4bjcfy4YRXov8D7C97Zsxl1cmAr6hNtzAiNgImb7ERizmPszrEuBmMqdOrWA5tpve315c9jibJ1KdA/x/AtUSj0qSqquL+GJIZ13Gx1THMBa4anX1FCyqQCaZ0l9SatMj8UESRIgnc4RTxxrgC0ciuohywK6l3knwnmNxviVqaIohpDDrIJBFoPO0bbzg3nez6aGamaqsvxwoqhJCka2Q+C5aTeABaSYB5jhldiqd2CIBGqFkG+pSYEG2xvhmelrZlbiSo6ykzA0hrXO58yb26YNdh+K18rV7wEMgjwvDAMQCWWQQGkC4ExjSns9kzwpmTLquZQqamqqfjG6rUk6hHi0gwTaTjJZAsDoewABUET5+VonfqMJlO4G4z3ax8whpmkhpl1diWYDwyYna9za1sZTiDVQ8tVhjuRJ/wAzU1osVjeOuIHcAqPCLG3QefIyYPnM2viChXJQqCxj4JY2aYIE2nqB1wkKU2+RVc0z0/EIgCCNtyTJiSJ2vA2vaH01PdAtDG8s25lpjnMT6XMGTirSzymoCQdNyATtBFyYEiQf2MXU4khFxqE6Q02JBnpykH354GSty1R4fRqANTNVmUQ2oQvhPK3wT68r4r18pRFVDXZwl/CoBbUJvLCAu1jMR6Ys1czpgU7ALLQSZ1XNwb7T8rYA189UqrpAkpLBhAAUGPET+7A7XwI0o3HDKKV2daZpoNML94OrUW8IYhFCyB7Df0yNLg/8QswR7kCRKwCbAH2g4F0OLOBA5iAPaPn+uHZdK1gyyI1ASY3Ig2s2+55HGsUlyDlZ1/gv2a0Xyi5iq5peE1IAGgIBIkW5STBHLBXsh2sy4/8AI0WNTQtVu9+FSNerbf8AGBPUHEGT7SL90VGpuF7umvxagR3YBBGobmQffGfzNTJvxITSFFfuxINId22vvIvoYBvDzOIe50qlTRus5lPvWXzFD4TWpvTBgwsqVLewOOe0/sapoP4lSsQ7KddPSQqSRBG+uIExpGrnjS9kc7l1ypAqtLszMHUsFaTC/Fsvpc354eeIrVepOZVSNMnS6C17GNJn3icSlSKlUt2PynZbIoqUxlqawwKwxDygMVLEEsy+/wDSPinAeHBWqHLkEGCyhpLNJgG4Jnqu+PBnSjKqnLarANqEzeDqvJvF4N8SZivmHZENJGkmSrKZA06RvG8mMMDMcK+zWlm6ZqIlWmGnSzaYOlip8O4AtfmRywH4z9lj069PShrorAuoILkGTGgGYMcuQNsdBzIroVDArqOqKcAqqsp0SDtI5dcXjwqjmHp1XfTmfKow0QdRhVIJaPCZ5SMT/wADQvW5msp2KyQzJVHpNaRTPhfVczeG0+R6je2Cufy2WyNTL0qVClLuFYIsMSxBBLLchCNR1Hpa2DVbsnOaOZLVSrTqouVamRpAkDTqVrbgzI6YbW7N0GYMKb0ypkRsCQZMGRO98DkUsd8GT+0DgVd69LuD3oHeaVB1OHckub2gxsDPh2sYxnCexWczaEPRVKTkVFr1G2AtpBXxX/lNsdGrZXPUcwulTVy4uWQiRbmvxE7YLDiyE6AJFMLEQqtJOkwDAC6LiI/IUmmZuG9swnA/stAqNmM47N3QLIqKB6MYEMJuBaRcxtjfcNzFMVq1YLoQhEJkaSoXUrmDv4oO8AgnFnLErTF2YtzYDxTM+EHlYX3gYrse7ZVVoVVCaUFyxIEx8OmPSJ9MOi0klQR4nltSxpJE3EAgjnJ5WsCOvIbZ0KKYBpFFZQ4YFpJUkKArEgjx6ZIEGGtJveesLaSDTkhCHYsjJJE6pOjUm5tEdTIPM5VtLrW8ZJJZ4FlaIAImV+EiY5c8UIuZvKrWWKjVDDGRTGq62Ukgk/Dy295wsAddYCBUkrALGkCducNvbfmI8sLAByzhWZRbMQ3Rl2BG/qDcXtfnbEtBgAylWWJsQNNj/MpuT0Nr2xBwzhagqajgIyqSNBtbbpuIub3tghmOFUzVIV30AGAQAJA3BBtY9DyxP2cldFASQb6ogkxIE+8x5jaMEspxgUxYyLMbE3Xa1rC5A532xUp5RVmxuRY8xJEG/wAIJ5dN8Q1sqxfSIW4AMi9j/f2PnhkJuLNdmuMJmKYCtplpZT4h8Il9PJjaNOxHpgfVfUugldAqBmVZQC0GCpFiBt8sC6NKIG503gecdLXt5yMEaNJ6RWrpA1CEdvhMcwZjeLfinCLtshzmazT1Xp0w9NWMJSB0DlcgeEMZuTvJvgtk+z9MsMpULrWAJaKiMgqaVtJmEgmYJkjAHL55wzMQ5dmDGT0uTbnebXEdMevn21K9gwMHptHO/Lf19MBKkuzoWR+z2iG0sadSB4wlXSxmI8KgjrDKRPMCYxU7QdlKNKkz0l0EwFNOqXVl1DWul/FYkHcTe1sCeznapgArMAsC8G8WAgb8/pibPcaWoz1PEruTqNmBA2B1CWgwfn5YRs3FoztYaSQBcExqg/i2tt5254q0aM+LwqZmQdp3EeZ2ttzxZzbyweZvFhJPUSd4E/PFAVFC6iDLPMA3sD02Pz64ZztIJ1cnTIA03jSAbQJJ3BuJjfocUuF1u70iUJ0seckmOvLwjpgdxDiGoaVBC7gi3lz6n9MDa2eHzAsDMWO5AF9rDCotRb4NM/EWZ4aIJ/FsQpPXn/flipm8qzsZkRGq3KQALWCzta2xnfFbKZ8O3jvYbn3ERaPLewxaaoWBJJAnrewH1uRhku06J6GRCgMBrInyHi8IvqEkExbbf0tqZ0qARcAwAxtPtJIO++A1DMGbEFTIjebxEWJH98F6fwatLElAVgFSG5FvaYPXpYkbFVBPKcbNMFCwKkEQTBPPeLkXsLDy5+ZXOIawLSIUxNzB5C02wFzaaaS/huQoMgvuZJ3a5ItvtiXJcQ0IorDUjE6dNyIBUsQCIFyPlvEYRqpM1XCs0mh+7OoC8jb8sDq+e1XpwJiJkE/zGN7emApzZX/LtpMkAWsT7SI5WnDjUeASp1C8Gwhh0PKBv54OCJZOgy2YsCfEdz1tafIkiwxLUzDAhgwBU9Bz6++AdRj3c25GJBe1iAOY85ny5YiOb8GrYEbT0MRbbcXO0dbYaBZKNG3F3MOrfDsVkbx054MZLtDmA6nUjDYawDffyb0M4wOUzBKGSAZ2mOnXD3ztbV4VYAMPOJmJOw2O/ngLjl3Ow8J7Z1FgOqnbaodrzZ58ueCqdsqJ+NWB6Aj9ccYHHiHAPuJ5xi3neLTpIPPCcTeOU6hmu2VAWAq2iASn56pGKVfieTrAlkRKgIaHA0NAMkgBgbm4Fz88c84jmAGQzacR/e5cMpuJBvvty3wlDct572N/xXtIaL0mpqtVHIQmk4fTqtqCi8SV8O4/KT/GVOWRXBKyCFcNDaTGxteDJxznjWWesqaWKwQZ9D+/lgf/AOBFGdkZhrmb9bnfzxrTMvIdHzfGK1Wt4VCUqekMVRtdRzdpIAlRaecxyxS4g1exUOGvMiLMzne0eEjr5eWfyHaytSIQ1KggCLySDP8AMCMEj26qgXqk/wC5KZ2O1kB+uAetMlf7yBZWAMXi9hHsMLC/x9U310/emD9VIx7gC17Oa0S/hUxAAgC3xCZn1G8z0xeq5po1zsZYcgQbx0325fkOV7LG4EXvAI2vyM/9ji4uWBUQSb7OJva1uo9j+UI5CUZkLEiZIPi6QPYXkz54fVZSQ3IwfEfKd8DKnh0mZgxfkRBg38/pzxaBlFkR5+0f032xQty9Sq6xAPhmNrkAzfnF9trb4K8QIpBNSSWUMGFRbGAPhGykEWO8YzYzcvHIWmIA6REwNrYkyM6hJOoWHM8+ptGJZWppBKp4wSZEgMCBtbksi95w5cuYUtE3JtvYR9T9Zw6hVDEagoNyQovFySQOny8XlhUs2sg9SR0je9zE7X9MSw5PaNHSOnwgeh9Bb264eibdNiCecD5meWF94iVnl05bmPO4MeuHVag1BY84i1/ESevvgBlPSGi4AEyeQ5A3/wBx/YwJqqUEL4WJm87b3t/cD2waVTB3Cnc73MEL5zBwC4jGsalg7gcth054pEkX30B4ZQeUxa3LzFt7Y9V0dv5uiwYB5kj8Xv1xRrI1lABkgXMzEWk8h0/TEunQuqUDGQBcwQZ5bkREkc8BppXTJBVUqAERYPXSxJ5ahaLc8PXOaUZmHeDUAyzoAEyCIOxBj/j74gyQDgGLWG4EmPz+uL1Z5FktMhD8Vtvf0EYRV1yNy7pokKD0i5knSL3iAR8t8Ww7AKzDVcAKbzAtYnptiCjlZUW0kmYJAmekEeg8umLq8MNVoDEWVSeZEwZsCoJFvSTvOHaRldsp5unV1U3pqW1cnYWYQRE8/qT6Xsfc116CzgQpmmoYSF8Qk3mbHa5PS16jkGACgQKZIpuzQTpkzBO4kiSYgnlbEWcDj+GrlbFiFAH8x0CCSWYqpna+0C8arZqvRQy2ZZtUzD8gYJEWsYBED2+uLOYqMo0q0ggA3AkStuWq8YZqYKC/eS4tLXtupJuLwTfaLYu5ektOkQG1AwWJSYsVsQbEar78t9sUzFxtlWpmQNgsqQLr7TAO9+uKgs7couJQcwNJnaDv+5xboMZkuWiYJtbbaZ2M/Plgg1NgVY28TGSDO8keXIeR9TgJSA+ZU00QQJIuTeSZnYnqNut4xay+flVXUvgkNYgEsZnw3qQNQltiZ2OJM3RFTRp8JYRqFxB8p8xO5MnpGJ6dJcuCmkK4Pxi5IEi0zv8AFE+oNiFYwXn8rUAWoEOkgnVYk3aCdJImxHoAeclrFjR1lgINhBvAnYCAJsPfE1ZgNChh4jIPxeG4AtYAmRG+3tbzLBgpZoGhBCwq7jfkAIJ0xIM+7UhvYr5zNEop/wBp3/Q4p0s9pLX/AH5dOmIc7xMVCTzn2j9+mKQrXMRjSx0zY8N4gGA5+4Hyvi61af3+gxjMnnNJ3IHqf6frgrk+JXXrJ5f3vhlqXsK5ygDHlihmqUk+/wBQMEGryt7H5YG168k+2KBlNh549xGzfvbCw6MrB9Jx0sBa/sPlizUeCeqG3KZIt1i2FhYxLrcizHh0iBeVJveVmbk7TizVpw4HkJMC4A6YWFgL6RaooN76lMBpky3PyHkInris9X+NEWXSIN5FpvvfrvhYWJREgjnW6SNJsfWR74gB8BYWKKHHvuLR8/2VhYAJ8xmirKRvCn0DWj6Ti1TT+KqG9xf1g/0wsLAxkIq6lm4gRY/zbkW3OKlemJGwHIR1/P3wsLAjPsp1619MXFp/5L+pxWzfhRX/AJiAQLc9U/UfLCwsM1gR1E0A6DGrQ/pLbD5/QYLZejBRgTqZd/8AdP8Ab+2FhYBZOiV64AJC/jbwkyvhHS0Ex9cLLVy4sSt12tcxJtA/Ed5x7hYzkQgbV4hUhiWJAMaW8QM8zP7sOmG16zAq0yTNjceFuh9bdPfHmFgRogrUrkPTB0nxD8IAmFgx0gm2xw7MsdbrNhEAWXkpGkeQXzthYWKJlwRHiLMXiFVEBIH4om3l9cT5imY1KzRJ8LXkDUYJt0wsLASz3K1jppxAN2FvxG5PXltMbdBiLNkCpeTBJ+cbdDeOfpj3CwmJ8D6VEK3em5SI/CbojzKx/wC5G34RgFxrirzpnfnzg8rfX+gJGPcLAawX7gt6g8MD8I3M36/2wixwsLFo3Y+nUO84sZTMGbWvj3CxSM5JUHVzcTIHtb9cVqlXSZ8uuFhY1RzsrVc0Z2x5hYWKEf/Z"/>
          <p:cNvSpPr>
            <a:spLocks noChangeAspect="1" noChangeArrowheads="1"/>
          </p:cNvSpPr>
          <p:nvPr/>
        </p:nvSpPr>
        <p:spPr bwMode="auto">
          <a:xfrm>
            <a:off x="63500" y="-608013"/>
            <a:ext cx="1905000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ome.mrdonn.org/index.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415" y="2286000"/>
            <a:ext cx="1620585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Architecture and Engineering Cont’d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Romans created roads from the city of Rome to every part of the empire. The saying “All Roads Lead to Rome” was actually true!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Romans also created aqueducts- structures that carried water over long distances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650" name="AutoShape 2" descr="data:image/jpg;base64,/9j/4AAQSkZJRgABAQAAAQABAAD/2wCEAAkGBhQSERUUEhQUFRUWGBkZGBgWGB8YGhoYGhgYGhwaIB0YHiYeGhokIBgaIS8gJCcpLCwtGh4xNTAqNScrLCkBCQoKDgwOGg8PGiwkHyQsKSwsLCwsLCwsLCwsLCkpLCwsLCwsLCksKSksLCwsKSwsLCkpLCwsLCkpLCwsLCwpKf/AABEIALUBFgMBIgACEQEDEQH/xAAcAAABBQEBAQAAAAAAAAAAAAAFAAIDBAYHAQj/xABEEAACAQIEAwYDBgQFAgQHAAABAhEDIQAEEjEFQVEGEyJhcYEykaEHFEKx0fAjUsHhFjNicoKS8RUkNFNEVGOissLS/8QAGQEAAwEBAQAAAAAAAAAAAAAAAAECAwQF/8QAJxEAAgIBBAICAgIDAAAAAAAAAAECEQMSITFBE1EEYRQiMoEzUnH/2gAMAwEAAhEDEQA/ANmq4dpxjE+0iB48rU/4uD8pAnFxftFoQD3da8RAU3mIs3LHtLPD2eB45ejUacLTjPUftByhIDGrTm01KZCz0lZvi1lu2mUcx3uhulRWQ/UR9cV5Y+xaJegxpwowP/xPlJj7zRB2u4H5xi7Qz9J/gqU3/wBrq35HD1p9k6WP04WnEgWdse92emK1IKItOFpxLpwtOCxEWnHmjE2nHmnBqAi04WnEunC04eoKIdOFpxLpwtOCwIdOPNOJtOPCuHqAh048K4n04804eoCErhujE+nHmnDsCHTjwriYrhFcFgQaMM0YsFceFcOwK5XHhXE+nHhXDArlMNKYslcN04BlYphpTFkphpTCCisVwxkxaKYa1PAFFLThYsPTx5gCjIZ7iq0wC9TSDtzmLbC5GKfCOJUqihFZSQ0wRG53E/u+DXYPhlCrWq1ayqXTuwivBCgqSSJsTIjyjzxsOM8Co1qRPdrqQFkZAoZWAJEEdehsceLHE3GzveVKVUYbi2QVqUaFmQYgbe2POJ5OiCrMQT58rAbi/PFHvQaY1LUEW1RN52npjR9newdHNUlzGZL1Q892gYqiJqIAOmCzWkmYxlCMpOjWc4xVg6tkEqGYBm9iduRxXzPCKUQFFiDeJBBMiTMjywV432RXI/xcvUYUzYo5LFG3BU76SAQQZi2AlQswhW1M0aQSDJO14tci+G4uLpgpRkrRZ/w9R0MQzUybgqYIPKIjph+a4RUSDTzFVTqUTrbab/j54In7L65S+dipvpFP+HPSZ1EecYGdzWQilXgVFeD4tyL2MfAQQw+WG1KPJMXCWyLNBcyD4M3VjoXJt/yB+eLuX4lnijfxqZ0MVkoviAgyZE6rxaMU6OTzNbwZampI3d2hF9dyfICSd7YiqUM9knUZlFenUeBUpGVDtYK2q6zFja/M4NU0rDTjugmnHeIKbrl3Fr6Y+qvH0w//ABjm1kPlFOkgeB28r/CRF+uKz8aognUWVhutr+4MYo8T4tXpK1T7lmO7me8ZCoA5kg3iIuYxSzT6YPFjDdPt6wjvMrUUWkqwb6ECRic9vaIPip1gJjUArAn2ad7Yz9DjCvSLA2IBA9eUx5HfphcS7QUqY0sWMEEhV1QLTMAwPWMUvkTJfx4GmXt1lbS1RZ21U2//AFnFodq8pb/zFMTtJI39Rb36HocZrh2ao5oBqQRhN5WOXOfX8sNfhtGnTltAUFhJMfiPT54pfJkJ/Gj7NlR4pRYwtakx8qin+uLKkHYg+hnHOqOQy1SmIRXEFdSknYHHlXgFBiNEoZEgHcQZ2G2L/Jfoj8b0zpHd4aVxz6j2egeCtUS/4XNv+kjF2lkM0lkzlQL/AKhq/wDynDXyl6F+M/ZtNOPCmMSeK5xBqFcPY/Gi6TBPRQwmORxJ/i7NWISkwabBWtzF9Un5DGi+TEh/HmbErjwpjJ0u2lczOVDQYJDMvuAVNtx7YtU+3CSO8pVKakkapDAEddji18iD7JeGa6NBox4UwPp9qMuS41kaOqnxDqsSWB6b+WHJ2jyxWe+QCSvjlDIiRDAEbj1xossX2S8cvRc0Y8K4iy3FaNQxTrUmPRXU/wBcWgs7X9L40U0TTISuGlcTlcNK4pMKISuGlMTlcNK4dgQaceFcTFceFcAFZqeFiYrhYYHKKnCqar4dJsT8P+pRy254HLR+LSR8bbFhAA232P8AXGg4r2ZzGUYCqFZT8NUHwmJJBn4W8j7YFqabU4iSSbxpuSIFo5Y8J2jvVPgcnDWZ41kLExrbmZv4rWw7KUswnw1qygarLVYRvFvni3w+gvfWuYFlBibctrepxLl6YlisGxv05Dnzv+eJtorSmVXz2YK6HzNdvBJVqgYTBBs2H8PbMaS6O8Uz4DoUgFfELFeRvF8THMNUqGllqTV6pWIQWA6s2wHyGDuT+zHPVRNfNJQBMlKQ1GSIMkQJ9zilbE3GPYJy/bLiZiKoPw70VPxKDyA64q5vM5rME1aopOxG/dkWjSNjYDTYeuNQ32NsB4M/VBG0pafZ8D832c4nkVJ0pm6XM051gARtZojyO+HLV2iYuF7FThfaWvke80UaT2XUW1qfCNhyHPF3PfaXUrU2pVMqt9M6al4DA21CzWseW+BlDiCZig8Fg4BDA7hiZ22j+84PVaVMsWAfUQoLaBtNoUCZ5k+WI8jSo18SbsAZHiolSEzIIZWIDU22M7mCD542a/anl5IejmU6+BWHns1xjKVBqJA1qyEEU6h0JU6mPpyOLFThlN6DVAqKSrahJJBCweW8jrgjk0ili18gzP8AE8uNXd+CmzPAak3hVnLKA0cwduQMX3xuuAdtMjToJTfMUlcDxjSUkkncEX9cZjOcJ1UNIpAkAfhIsBcmP1wN4/kqNN4q1FW4JIYkn4eRJblHyw4zSdhPG2qYezeeylKtmGyrUnRzRcqHRV1kVVcoCDNihIgAHBbspkstUpua9KhOswKjIxiAbK1lEnlv7Y5wM7khVE95oEgkJMyN/FffEitkmpkU6lMMYP8AEp6b6iYmI2tY4FJKViabjps2ue7M0stmS2WDd1WpVCadGH01U0wVEwAVZreRjyIcJ4RSzqVFqLWCKVBEmkS199EEqBECAN98ZPKdhwUDg0zImRsBzPhO088O/wAL1Aqmm9RTIulSpB8UXItHvbApR1WNxlpouZnsc+TzipSd3oVadVlWo10emuogm0ggb289sXuG0WzDCnTr00Yqxn42BEcrTufYYB5jhdeV1V6o8JWTUd5BFwCQd5iMXlpZmkNdOuwYCCRokDodSA7gYVx1X0NKWmuypXyecyubTLV2FVKwY0qgkTpBMQNjyI8wZwX4fSruoSkqFiCwDNAESPFItyuBzwF4txLPs1JmIqPR1OutFAHhhp0EAyJEEEYdwts1lz94p0UZgpF0YgaiBbx2/ueWB1q+hpy0/ZLkuMV6eZfLZij3VQDUsHUCvUEbgwTI6YuvmmaQqmo0ltKoWZj+IBfY+kYp5/i2azFenUr5UIaGtPAXQsHEEairQRuIw3gPH3pVg706pAB8JqLMMIg6lB3E/LBS1bBqko78jOF9p6dSqUKGm6EeF1ht1DfFOwkx5YMcRXL03qse7FMxJmBF4Mf1EYF9o+MUa2aTM9w6labI2pVfUZOloSoCQAR5+sXn7N9paS1aj1hKsmkgUHPPpcaTebHbD070Gv8AW6IKGUy1dWNJw8AxpOx9xY4kPZ1UurMssbjw+YusdcD0pZOnXzT0W003CNSUk0yGkFgurxCPF0sd7AEtkuE5bO5erSqVRTaxpsawsYN4nxLO8+0HAk7pA3GraHZfL1laFzVUKCBGsm09CTvI2xZOazasdOZRhIjWi7f8QD74AcBylVMshc1CdTrOln+GIExe23kBi12s4ZmKeWpZyjWeAVD0mQBbkiRaSJFyb3kHDjKfTE449rQbocVzvNMu9idyk/8A3YS9q6qtpqZaL3KVJH1XEGSM1kpOya2QeEH+dQ0C+qBPTkYwFy/Esx9/q5XMU01qC6mlMFYBEajcEGQTfli1nyJXYnhg3Roh23pbPSzCn/YGG3k0/TBPhvG6NcE0323DDQ1/Jon1GM1xzjz5eitbuHdAQtTYaZ2k+oO1tr4joVademlVEXS66vEF1AE8wByj8sax+XNckv40XwzcGmehwsc6ynaDJ63QMVZZBBVqWxItf84OFjT81f6kfiv2dYzmSStTanUUMjCCD+7EdeWOPcW4IKdSvSLMBTJAcgDzE9bEY7Uq4w32hcPAek43qPDjrpAg+RtHtjLKrVkYnvRguBVKcsHYqwbTO4k2Hw7/ADwT4JwytWrHLUmW+oGpHw0gTqMdbwAOuA1PLotSsrUyASOkJaQVjY326Y6Z9nHZwU0OZYk1KgKD+UIrQCPNisk+mMIq2bSlpRpOB8Co5SkKVBdI5n8TH+ZjzP5csEYw4Lh2nHRwcgyMejD4wtOFYqMX207Dd7OZygCZpbkAQKw3gj+fo3PY8iMVlaz1KK1KchlN1jfQhLLHWRuMdqjHL+P8NqZfNVtRQ03bvUIkECo1SQQBBIIi3KMYZF2dWCT/AIg/KUWq6SzOrIFiRcEC+4uDO2LGZzwp+Fl1qTpLEAKoI5xcEn2xRqcTpFneHpaFUM2pobYAhSJ35rgx2J4WDnCNTVaJpiquo64YRAJN4k2tNhtfGSVujpctKsJ8N7LVa4DVXehSMEIpio3uf8sEeWr056PhvZfLZf8AyqFME7sRqcnzd5Y/PBeMKMdMYpHBLJKXJEaY6D5DAPi3YTJZme8y9MMfx0x3bespAJ9QcaGMKMVsRucb7Q/Zzm8iDUyNWpVo3L0/xAc5UWceagHy54dwLtorCnChamzADlO6jYj1/THYhjlvb3skuVrrm6K6abt/EVfwOTuP9LXP+7yMYwnjXJ1YsrumWzxZmc2WwkgwG5QIAJM3vbY4r0GNOFqLIOqQL7sTAJ5cvS2KjgCx3jckgQbi/nvbC4pSdabMhpnTDjVrk8m0kmJ/Q4ySOtsNUuEjNVDFIrEyGsArAiZWZJiy38/IlmOxdR10nOVKYk2pU0UfNgx+uCnZTLBcpSMMpddbahDS17jcWiJ5R54KxjohijW5xZM0m9jmXFfs7z9LU+Uzz1SblKh0s3uZQm/PTjMZTtlUpVWpZ6kVceEsJRkMzdd49LbWjHdIxme3HYqnn6J8IFdB/DfmYnwMean6Ez1wSxLlBDM1szMUlpVKcuqERKmwkHn+97dcVaGToguqIqm4ixYAMY+CApAJtE8sCOzdaoVakRpFIRf8PLSZtM2jF7L1ijubxYSZK2YTYG8+vTHPR22nQ6p2fUt4W1bczbed99xh3HMjTpUyfu+bYRcijqA9SQBjZ9k+FpoFeBJHgHJRMG3XGivjphibVtnLkypOkjg2R4jk2qaWJpk28dMLBk81NjtucHqnBCyhe9qm58PeMVI5RePTG07XdgaGeUkhadfcVQtz5OBGsR7jryxzThj1MvVOWqgroYgqZMETBWd1PIcwRiJxlEqE4y6ClPL110sK76wTpLtYaTYDvATaAItOIsw+ZWt34qipVamaepkBJTmsAC3nB33xcy1ZixBYHcAACRJIMRuSLGOmLnZ3hRqZgjYogDPALKtrK0lgzTuxt4oxKt7I0kkv2ZUfiT/datHuqa98h1Bi0yYBAUyF8ieYmMC6XEKiJRoLSI7lYXSxGqXZ5IZCNzEjrJxt+NfZnk8yDIqI9vGrkkwIEhpB+mOYdoOCZ3hFRSHNWixhGuUP+kqT4G8gb8jjScJRptGcJRnsmHeNVEbO/e2y9XTWpAeEqdTDTLSSL2gyAbThYi4Rx9WXUB3RMymqI25yJk7YWMm73Zey7O2qbYxX2k5WmxoFzpPivMGJWB8zipwDtzXUn70veLAg01AIPTcAjEHa3iFPP92BSqAoGgkCxMdPTG85prY54QakZpuCpLAGpGoc/K/PHVuw+S7rI0V1FpBYTyDMW0+gmMc5yWUKofvCVNMNsm5iFBjl5742nAu12WoZalTPfDu0C/5TEW8+eMsbrkvLG1sbEDDowATt3lObuP8AdTYf0xLT7cZI/wDxCj1DD81xrqRz6H6DcY9jAn/F+T/+Zoj1aPzxYTtFlSJGYoR17xR+ZwrDSy/GMV29y1RmmmVTTTXxEa9U1ICRFo3nGtXi1E7VqR9Ki/rjN9uxTqUGBqwPB8D3kFyNpJF9sZ5HcTbAqmYXM5SvEOKVR6QFp0+COageIi0C0yemOgdhOH0ly/fU10msSTJNgCQFE7CQx98YjhzO69yztSZAAjxZuQnqpx0TsXR05OmNfeHxSw2nW0geX98RDZmua9IYjC04bSzaMzIrKWX4lBkjlcctsTacb2cdEenC04kjCwWFEenA7tHwpsxlatFSFZ1gFtpkET0BiJ5b4KRhYTYLZnIVydYIatdVQq4plRqldOoEtNpMEiLRGwxBnMrl9IqqYqd4VLU0JEAjwMFBAMcuc++NL2l4Y65euqoGU5nX4WA3Zm6/6o5QQcCqTGHIAao4BIZhCmBpDNAvIuQCYxzxdM9OStf0dNjCK4dSB0rO8CfkMOjHWmeZRFGFGJIx5pw7CjmOc7MRxd6amp3dVO+0h7Fi19XMrqJseo6YznF8uVpMXLqPCAyTpQzOpo2EqAZ67Y6lU4WKnEizaioy66lgkXd7W5EA2vJ5Y5c+TypNVRSdQlt2Q7i+npBB+XTHI/5s9GP+NHW+EZQU6FNR/IpJ6sVBJ9ycW4wKo8Uo5bJUHcwhp0lXSC0yi9PnJwCzf2q5VUp1EDurswbZXTTFypMkGbehx2qSSPPa3Nicc3+1PhOirQzaoCJCVPFElbrPQFQwkeWNHw/7Q8rVpq5YoW1QjQWAUxeLAncDpgb2245Sq01oKVctUS4O0ETttY7nCyVKLNMaakjM8ToVKZ7x4psT3gWmZWJgrJUT6+Q6Yu9me0fc0KjuPHVqFi5AFgFABgAHc8hv54E9tu0hNRQIAVYCgRAkmTBkzM368sZocad6JpsNILapiDzt79fIY5cUtO7OjM1dGz4n9rNUEChTpkDd35nyE2H6YznaDte2bjvS1lA0oYXVfxXsCZ3HpjO1swqsZEtMHny6D5TjxVZydKMRzheflucVLI3yzBRLpcLHhgEbaZPzBwsV5ZSS/wAR5C0D2wsQSzaUMjXIEVB8l/8A5xL9zqqDFUk2FovA5SOXt+t2hn0ItPpiRRTqRfTEXP73/XGWs7/GBeIUahYaKj7AsIBvBAHvBxcydHMEEB0kC6lRI9oxdpoqsG5gmALAX3jmY64bmcyxfvFsw36EdMLyD8fZXqcKzJOo6G9iI5cmH7jD1y+YeA60mBt4tQ6EXDyNsM4n2sTLgFmMnZBdj7frgN/43m8y38M0cqpvqrvBMeQBPPphpyfQmoR7NBUp1nWTRokXEajvPmTjOvmM1SqJq7soTPiAIMHadxbph9Th+cgxxLJkiTpVmv5D+FGAdftJmKRC5mmtRVtqW3uGXwnFfsuUT+suGbGlxhmH/pkJI5X57Hw2xao8SVSC+RaQIEmFt6rgH2f4zTcnQxjo249es9fLGkfNE4hzZooJ9lZeO0DqBybkm6+L4fS9setx/LqBFGskybNyv/qHX3wlpHeT88XquaBAGkMAN268z0wlkG8YNpcfoggg5kBjEh7mT/vk8sOftPVWogpVMz3d9RLHUp5RJMiJscWlKyT3dOxvbl08vbE9erQCFmdVEEFCJ9li++LWQiWIae1bjbN5j3Vje3/09sSHtpUB/wDWN5TTYif+gH+mMpm+1jINNDKd4OTVAB8h8UeZjALNdt82ghsvQQQN6R9rzi7ZGlfR0/K9s3i+eSZk6qY9LTHp7YlXt1W1gDNZZgdyQigSSP5uWOR5Tt+4P8SjSYT+GVP1JGNj2b7T5XMHQVQMSLVLECBtyPp9MJzofiRps32gdlZRXyz61IbS2m5Ork28nEIWpoCCtRLGxIZdcGwabgsBF46WxZr8Ny+n4FJudtto9enzwKp8Mo6m1U0MMYGmBpJB5XnlfEa4mmiQfy3Hs2hUaqThVEC0OPhu25O20Yo9pK+bzZjWtGnA/hh7T1YwCZ6bbeeB+Q4Jl2fToBHnzPr5HYYcezlIO23isolhbl8WzAzcW5YryozeD6DnAu01egnd1x30CVZWUMFvYkm/KPTni+v2h07BqFUE+an+ouMYbjFLLZQa6lRgpNgrnXzmB+KD6WnFD/xKmzKKaV9tnqARPKBIJ8pxosnoyliiuTolLtzRFY1SlUAoiSVEqAWJmGvOoREbYyeZq0Wr1HjUpLBTp0EJqkA6bGIibnrgU9VdQ1MbiIa5M7Xjl+mKeaUhdKmIHoBz9hiK3sfkaSQQ7YccL0aNK/3eioVkJ0l2AIDEqNhIgRuD1xhs7l6hRdK6Y3JN4JJBjYAeQEScFsw4dBqzEM0ymmYmRE2BJgdN8eAzyJW9uvlbF3ZmtnY9FZjqMEkySsQ7MZPlvOwti3UrCQAsH8PL2v53wLr1CAIUgW5ixnp1vhZbUTq5CSeZvFp9tsINXSLeZcVnLONRNpsTA/F8vyxTXJKHOokheRv0gGD0Iw9HAXw6ZaDJuBf0t7k+uKtTOsS0bcyOfrHPARJkxypdtQWAT4mHOb3nbb6Hniyai07KAGPNWgm25b9dsUMtUfTsd5neTabC8D+uPKatWY6TDEXZoNp6H9xgCj2oyCWZiSTeN+oJ6emFhyZCPgOqZMSJ5X6dOfPCwxE/ZrjZfwN8Q+o/tje9nuDms2pjooj4qhsIG4E7t+XPHMeElaNQNpDWgiYMGOfXH0NkssgoKBV0qKQYBVFvDMbb33xzyjud8JqS2Oc02FRm0DZmETykx62wM7R8c+7UwBHeOTpHIf6j5D88ZihnSKgK1SCCxBESPpzxFxziAzJNXSEIVQBMlt5M9LbeeLWNJk+W1uUKWdIqa2JZyZ185/TBXLZybMwF7GdxgJSoE2AM+f649NBlN0MDePlM46E9PBjOKk+TS0qgmQZ/ri68lQJ35biPU2xm1bwiVi02Mn1PLHlDM1FA0sZ8j15YeuzBRonznDWpHvqFtN2AO3mPLyxu+zfGBWoB922byMT9f1xz2jxhg2l1BIMeL8rYO9i88lKpUpEPqqsgQJ4hp1GfTffyIi+MMiXKOvFKS2kdJy3C+9VmFgisTafEBOkef5YFatipkHYi4x0yjws92qgpTVQfCFOxkEGTcwD88fP3Be0VRKvdkzSkyLmN7iTb2xloTWxu56XuazN50KJJgn848sZqpmXqNLc9v0A3wuJZ5TVdAT4Tb0+fnhZRQ11mWBiZ5WmfUjfpjfHFQVnFmyOTrom1EKDEH8+pibb+mGVaoK8/Lb9/PrgbXzM7MBBjc87T1BmOu+G5WkCTqPQ6RbbmSb36bX9MXqMeSrxfhiPDIFUmZImD6j15gYBLNJyGFwYPrjXI2iAQLEACy3jn1HPfADiCmrqYkHSfi6ydv6+U4zludGOb/i+Dc9lePGppRzf8Lc/Q+fnjb0aKFTBkzvy28scV4DXZTYXGx8+WO99n8uTVFIhQxALDcBtAYiRZgD0MEHfGMonVjk+H0C8zw1qejYFp0xzjyj39MZ/tJxz7tSLmC5MIs2LfoNz6DGp7fZaouSr15OqjoZCSfi1rDLB8MSRHT0txjtjx0Zo0TEVFQ95sELGCCt9yInzw9Fbj1b0Bq/F6r1DUZ9TNMzex5RyHljS8J46xogQFG0fzQJkCIGMlQolmAEeLrg9SHdgKCXgAiBA9d8aROfPVfZfPEoIVtXi1AT5i3K1wL2vfliDM54oHVCZ0GbzEAwLgSSIwMy+elirk3mCTsYsOvl7+c4bnvxeI3VZB3kqJF+l9vLFWZqG+5B99ZtwP39cFEzYYDfSo3jfn+74o5emVEMsE9RH1xYp1YVhTPQ+ViRH1xKFNJ8IYlYltQZVg/imOkc5ODwcKumASeZvFr+3kMZtMuGGpzfy/Qc7YLZZoVS1hyndow7FJ1siy7d9qA1LpO5ECfQzI54r0UDPoiYMk7WAvEW9LY9WqSjM0sC0wN4E+drnyxHkq8lnEhtp339OYwEtBDLhQPCbAgncgTJgESBfecePWu2qw2EDUTfrtE8sD17ydRiTtGxO1yOfl5euG1VdVhgELXIF7dD+mHYaWXkKKZlF6E7m9ydxJPkNsLAMuZ+HV09PKeWFgsrxkiUW3JEfljtPBeJFqCsJE0BvI+FI/pP8A3xynL8LFYHSyzsABH7GOl5bNIMug1QVoKhHmEg74xka4Xy2caZSBq8j7csEc5RpqiFTuij3IxYzIRxpGoLFrQCdue9sDzWUkA7A7cjy541+zJu9idakBQsbEkzzw/JZqTqJkfu+IKWTDMfFF9otH6YuuAqkBRNjB5gefPBZjKiqaIdvBYzePh95O298OyWVKMxgksDEchykdefocMCFqqiQvhLHSI6wD8sF8oojw8yTq5ARcXuYv7nAmU7Wxmxl9RaqoPha+rab28+XywX7EEjiOWLAD+KptJkSDEC5PQeeCGaCwFEBVHlcnff2v+fK/2TytJuLZVqTM8VaeskADVM+GOXrvfbCe6NoT1M7nSzgqUw4BAZZAMggEsYIOx6jHy3TYioxW5vA85x9X0ciJFtrRB3v9L4+eF7KVFqkPRdKhnSrDQNMXImPEIJ3v+eeJ1Z0/IeyBHDlOtSDLGdSaTMzzB07gmwPLB/IVmFIKT8NiDsHJ2HUTE2PO+2GLQCMG1U9RsLgEEAiDCyN9uci22IK2c7stpmAQJjxSIjlE7nlinKzgZBn8uoNTTb8RZmi50wOdze3lvgcMzpJHPT6bbC+/oME0oakCsDcBjygFhp/FYXt5n5VFrOCdVgxYBefPrtti1wCIckrVIJQneAEm83gRfl9emIOK21hrf6TaJjz354PZdq4pCHfQbNyWJsIBgExb54z/AB2pz5dZ68/S3nhWadop8OdlNiIMcp398d9+zynXzBTMVWpFFBohUBDWQ3bebEDf2xxPhnDQyI39fP0x3z7O8rVGRTQEvVJbWT8OoK0ALvAtf5Yma2OrE/2YM+0jMkcOzKgm6rIG1iDjgeXyxYuS2lbi27b2+sY799ofD2+55uP/AGp68v7b44lR0r4dyBeJIHmf6YIu0TnbhwUa3DgpDKCFWNU7/wDfFhcrUcs6aiok7WACkkxzgA/I4etTvWbxBAg1EE7gWt6SLbxtONQOMpRD06XdNqp6C5gsA6jUEIPglSQSLkSPLF2jFXzIxOX4V3hETHPr7XwdAUEKqKSAAxIkzEAevoMQHNqreEQq/wAto5eh3xDUqwQBAssMTcEmD5k9cKiXKUiyajsxmSOgAYeKbQQY54f3CUNlkbs029IjYfs4oZbiOligWTuWk3/e0el8P4NkXr11pAFmdgIW5g7knkB/2whqL4NlwTszlcwnfMzgBe8qaEKgmJ7tdRhj6biP5razslwfKZnK1BqSrptq0d2VD206SYItYk3k7YfkuEtSRKQqIp8Sim06QYUOAOewuSI33jGFzfEKuRqMKRekwJJUjmCGBCk7xHywI2dQDnaTsHSy9J6iNJL+GmLjSVIv/qDdLEA+mJOxHZdKcd6lCrWaZL3VNN7WggSCYmdthgRw/wC0msaqJWbVeNK01gk+p3mLzzNsdD4G9Nop1QwrurOZVmCg9WtyAv0ZRIvgZUVF7jsvk6NEq1PKLVYIz1KtOiCvXQIHxE25tdjOOdca4Bns9XNSll5mCR8KqADCy0C3QXBOO099V0GUFMJIl7LoVmAICNILRM2wyjxFHUrSqEQTcLqMwJ+KygWO3oJ3Ei5JNUcSy/YgByM842DAI9yW56mUyIGwtcYWOzGpSCr3id47jVq06kIgRpUmFB1SBvG+Fh7k6InEMr2YaioqVmABHwgaz/1DacI8R1qykyLGeYAFgSOsj5YqUM2WC011GBYA84iBvfDKdSBZT4pkk7CbHyWOftiaOXUuh9LKhioIA0gA3i5vJjp9MKr2SULTqGtT/iQVCqzdZmR8IggkThyU6YosWkMf5GvvMgxpiB5mcEOGZOqytUpkhF1DSTKiRIiR4bjcfy4YRXov8D7C97Zsxl1cmAr6hNtzAiNgImb7ERizmPszrEuBmMqdOrWA5tpve315c9jibJ1KdA/x/AtUSj0qSqquL+GJIZ13Gx1THMBa4anX1FCyqQCaZ0l9SatMj8UESRIgnc4RTxxrgC0ciuohywK6l3knwnmNxviVqaIohpDDrIJBFoPO0bbzg3nez6aGamaqsvxwoqhJCka2Q+C5aTeABaSYB5jhldiqd2CIBGqFkG+pSYEG2xvhmelrZlbiSo6ykzA0hrXO58yb26YNdh+K18rV7wEMgjwvDAMQCWWQQGkC4ExjSns9kzwpmTLquZQqamqqfjG6rUk6hHi0gwTaTjJZAsDoewABUET5+VonfqMJlO4G4z3ax8whpmkhpl1diWYDwyYna9za1sZTiDVQ8tVhjuRJ/wAzU1osVjeOuIHcAqPCLG3QefIyYPnM2viChXJQqCxj4JY2aYIE2nqB1wkKU2+RVc0z0/EIgCCNtyTJiSJ2vA2vaH01PdAtDG8s25lpjnMT6XMGTirSzymoCQdNyATtBFyYEiQf2MXU4khFxqE6Q02JBnpykH354GSty1R4fRqANTNVmUQ2oQvhPK3wT68r4r18pRFVDXZwl/CoBbUJvLCAu1jMR6Ys1czpgU7ALLQSZ1XNwb7T8rYA189UqrpAkpLBhAAUGPET+7A7XwI0o3HDKKV2daZpoNML94OrUW8IYhFCyB7Df0yNLg/8QswR7kCRKwCbAH2g4F0OLOBA5iAPaPn+uHZdK1gyyI1ASY3Ig2s2+55HGsUlyDlZ1/gv2a0Xyi5iq5peE1IAGgIBIkW5STBHLBXsh2sy4/8AI0WNTQtVu9+FSNerbf8AGBPUHEGT7SL90VGpuF7umvxagR3YBBGobmQffGfzNTJvxITSFFfuxINId22vvIvoYBvDzOIe50qlTRus5lPvWXzFD4TWpvTBgwsqVLewOOe0/sapoP4lSsQ7KddPSQqSRBG+uIExpGrnjS9kc7l1ypAqtLszMHUsFaTC/Fsvpc354eeIrVepOZVSNMnS6C17GNJn3icSlSKlUt2PynZbIoqUxlqawwKwxDygMVLEEsy+/wDSPinAeHBWqHLkEGCyhpLNJgG4Jnqu+PBnSjKqnLarANqEzeDqvJvF4N8SZivmHZENJGkmSrKZA06RvG8mMMDMcK+zWlm6ZqIlWmGnSzaYOlip8O4AtfmRywH4z9lj069PShrorAuoILkGTGgGYMcuQNsdBzIroVDArqOqKcAqqsp0SDtI5dcXjwqjmHp1XfTmfKow0QdRhVIJaPCZ5SMT/wADQvW5msp2KyQzJVHpNaRTPhfVczeG0+R6je2Cufy2WyNTL0qVClLuFYIsMSxBBLLchCNR1Hpa2DVbsnOaOZLVSrTqouVamRpAkDTqVrbgzI6YbW7N0GYMKb0ypkRsCQZMGRO98DkUsd8GT+0DgVd69LuD3oHeaVB1OHckub2gxsDPh2sYxnCexWczaEPRVKTkVFr1G2AtpBXxX/lNsdGrZXPUcwulTVy4uWQiRbmvxE7YLDiyE6AJFMLEQqtJOkwDAC6LiI/IUmmZuG9swnA/stAqNmM47N3QLIqKB6MYEMJuBaRcxtjfcNzFMVq1YLoQhEJkaSoXUrmDv4oO8AgnFnLErTF2YtzYDxTM+EHlYX3gYrse7ZVVoVVCaUFyxIEx8OmPSJ9MOi0klQR4nltSxpJE3EAgjnJ5WsCOvIbZ0KKYBpFFZQ4YFpJUkKArEgjx6ZIEGGtJveesLaSDTkhCHYsjJJE6pOjUm5tEdTIPM5VtLrW8ZJJZ4FlaIAImV+EiY5c8UIuZvKrWWKjVDDGRTGq62Ukgk/Dy295wsAddYCBUkrALGkCducNvbfmI8sLAByzhWZRbMQ3Rl2BG/qDcXtfnbEtBgAylWWJsQNNj/MpuT0Nr2xBwzhagqajgIyqSNBtbbpuIub3tghmOFUzVIV30AGAQAJA3BBtY9DyxP2cldFASQb6ogkxIE+8x5jaMEspxgUxYyLMbE3Xa1rC5A532xUp5RVmxuRY8xJEG/wAIJ5dN8Q1sqxfSIW4AMi9j/f2PnhkJuLNdmuMJmKYCtplpZT4h8Il9PJjaNOxHpgfVfUugldAqBmVZQC0GCpFiBt8sC6NKIG503gecdLXt5yMEaNJ6RWrpA1CEdvhMcwZjeLfinCLtshzmazT1Xp0w9NWMJSB0DlcgeEMZuTvJvgtk+z9MsMpULrWAJaKiMgqaVtJmEgmYJkjAHL55wzMQ5dmDGT0uTbnebXEdMevn21K9gwMHptHO/Lf19MBKkuzoWR+z2iG0sadSB4wlXSxmI8KgjrDKRPMCYxU7QdlKNKkz0l0EwFNOqXVl1DWul/FYkHcTe1sCeznapgArMAsC8G8WAgb8/pibPcaWoz1PEruTqNmBA2B1CWgwfn5YRs3FoztYaSQBcExqg/i2tt5254q0aM+LwqZmQdp3EeZ2ttzxZzbyweZvFhJPUSd4E/PFAVFC6iDLPMA3sD02Pz64ZztIJ1cnTIA03jSAbQJJ3BuJjfocUuF1u70iUJ0seckmOvLwjpgdxDiGoaVBC7gi3lz6n9MDa2eHzAsDMWO5AF9rDCotRb4NM/EWZ4aIJ/FsQpPXn/flipm8qzsZkRGq3KQALWCzta2xnfFbKZ8O3jvYbn3ERaPLewxaaoWBJJAnrewH1uRhku06J6GRCgMBrInyHi8IvqEkExbbf0tqZ0qARcAwAxtPtJIO++A1DMGbEFTIjebxEWJH98F6fwatLElAVgFSG5FvaYPXpYkbFVBPKcbNMFCwKkEQTBPPeLkXsLDy5+ZXOIawLSIUxNzB5C02wFzaaaS/huQoMgvuZJ3a5ItvtiXJcQ0IorDUjE6dNyIBUsQCIFyPlvEYRqpM1XCs0mh+7OoC8jb8sDq+e1XpwJiJkE/zGN7emApzZX/LtpMkAWsT7SI5WnDjUeASp1C8Gwhh0PKBv54OCJZOgy2YsCfEdz1tafIkiwxLUzDAhgwBU9Bz6++AdRj3c25GJBe1iAOY85ny5YiOb8GrYEbT0MRbbcXO0dbYaBZKNG3F3MOrfDsVkbx054MZLtDmA6nUjDYawDffyb0M4wOUzBKGSAZ2mOnXD3ztbV4VYAMPOJmJOw2O/ngLjl3Ow8J7Z1FgOqnbaodrzZ58ueCqdsqJ+NWB6Aj9ccYHHiHAPuJ5xi3neLTpIPPCcTeOU6hmu2VAWAq2iASn56pGKVfieTrAlkRKgIaHA0NAMkgBgbm4Fz88c84jmAGQzacR/e5cMpuJBvvty3wlDct572N/xXtIaL0mpqtVHIQmk4fTqtqCi8SV8O4/KT/GVOWRXBKyCFcNDaTGxteDJxznjWWesqaWKwQZ9D+/lgf/AOBFGdkZhrmb9bnfzxrTMvIdHzfGK1Wt4VCUqekMVRtdRzdpIAlRaecxyxS4g1exUOGvMiLMzne0eEjr5eWfyHaytSIQ1KggCLySDP8AMCMEj26qgXqk/wC5KZ2O1kB+uAetMlf7yBZWAMXi9hHsMLC/x9U310/emD9VIx7gC17Oa0S/hUxAAgC3xCZn1G8z0xeq5po1zsZYcgQbx0325fkOV7LG4EXvAI2vyM/9ji4uWBUQSb7OJva1uo9j+UI5CUZkLEiZIPi6QPYXkz54fVZSQ3IwfEfKd8DKnh0mZgxfkRBg38/pzxaBlFkR5+0f032xQty9Sq6xAPhmNrkAzfnF9trb4K8QIpBNSSWUMGFRbGAPhGykEWO8YzYzcvHIWmIA6REwNrYkyM6hJOoWHM8+ptGJZWppBKp4wSZEgMCBtbksi95w5cuYUtE3JtvYR9T9Zw6hVDEagoNyQovFySQOny8XlhUs2sg9SR0je9zE7X9MSw5PaNHSOnwgeh9Bb264eibdNiCecD5meWF94iVnl05bmPO4MeuHVag1BY84i1/ESevvgBlPSGi4AEyeQ5A3/wBx/YwJqqUEL4WJm87b3t/cD2waVTB3Cnc73MEL5zBwC4jGsalg7gcth054pEkX30B4ZQeUxa3LzFt7Y9V0dv5uiwYB5kj8Xv1xRrI1lABkgXMzEWk8h0/TEunQuqUDGQBcwQZ5bkREkc8BppXTJBVUqAERYPXSxJ5ahaLc8PXOaUZmHeDUAyzoAEyCIOxBj/j74gyQDgGLWG4EmPz+uL1Z5FktMhD8Vtvf0EYRV1yNy7pokKD0i5knSL3iAR8t8Ww7AKzDVcAKbzAtYnptiCjlZUW0kmYJAmekEeg8umLq8MNVoDEWVSeZEwZsCoJFvSTvOHaRldsp5unV1U3pqW1cnYWYQRE8/qT6Xsfc116CzgQpmmoYSF8Qk3mbHa5PS16jkGACgQKZIpuzQTpkzBO4kiSYgnlbEWcDj+GrlbFiFAH8x0CCSWYqpna+0C8arZqvRQy2ZZtUzD8gYJEWsYBED2+uLOYqMo0q0ggA3AkStuWq8YZqYKC/eS4tLXtupJuLwTfaLYu5ektOkQG1AwWJSYsVsQbEar78t9sUzFxtlWpmQNgsqQLr7TAO9+uKgs7couJQcwNJnaDv+5xboMZkuWiYJtbbaZ2M/Plgg1NgVY28TGSDO8keXIeR9TgJSA+ZU00QQJIuTeSZnYnqNut4xay+flVXUvgkNYgEsZnw3qQNQltiZ2OJM3RFTRp8JYRqFxB8p8xO5MnpGJ6dJcuCmkK4Pxi5IEi0zv8AFE+oNiFYwXn8rUAWoEOkgnVYk3aCdJImxHoAeclrFjR1lgINhBvAnYCAJsPfE1ZgNChh4jIPxeG4AtYAmRG+3tbzLBgpZoGhBCwq7jfkAIJ0xIM+7UhvYr5zNEop/wBp3/Q4p0s9pLX/AH5dOmIc7xMVCTzn2j9+mKQrXMRjSx0zY8N4gGA5+4Hyvi61af3+gxjMnnNJ3IHqf6frgrk+JXXrJ5f3vhlqXsK5ygDHlihmqUk+/wBQMEGryt7H5YG168k+2KBlNh549xGzfvbCw6MrB9Jx0sBa/sPlizUeCeqG3KZIt1i2FhYxLrcizHh0iBeVJveVmbk7TizVpw4HkJMC4A6YWFgL6RaooN76lMBpky3PyHkInris9X+NEWXSIN5FpvvfrvhYWJREgjnW6SNJsfWR74gB8BYWKKHHvuLR8/2VhYAJ8xmirKRvCn0DWj6Ti1TT+KqG9xf1g/0wsLAxkIq6lm4gRY/zbkW3OKlemJGwHIR1/P3wsLAjPsp1619MXFp/5L+pxWzfhRX/AJiAQLc9U/UfLCwsM1gR1E0A6DGrQ/pLbD5/QYLZejBRgTqZd/8AdP8Ab+2FhYBZOiV64AJC/jbwkyvhHS0Ex9cLLVy4sSt12tcxJtA/Ed5x7hYzkQgbV4hUhiWJAMaW8QM8zP7sOmG16zAq0yTNjceFuh9bdPfHmFgRogrUrkPTB0nxD8IAmFgx0gm2xw7MsdbrNhEAWXkpGkeQXzthYWKJlwRHiLMXiFVEBIH4om3l9cT5imY1KzRJ8LXkDUYJt0wsLASz3K1jppxAN2FvxG5PXltMbdBiLNkCpeTBJ+cbdDeOfpj3CwmJ8D6VEK3em5SI/CbojzKx/wC5G34RgFxrirzpnfnzg8rfX+gJGPcLAawX7gt6g8MD8I3M36/2wixwsLFo3Y+nUO84sZTMGbWvj3CxSM5JUHVzcTIHtb9cVqlXSZ8uuFhY1RzsrVc0Z2x5hYWKEf/Z"/>
          <p:cNvSpPr>
            <a:spLocks noChangeAspect="1" noChangeArrowheads="1"/>
          </p:cNvSpPr>
          <p:nvPr/>
        </p:nvSpPr>
        <p:spPr bwMode="auto">
          <a:xfrm>
            <a:off x="63500" y="-608013"/>
            <a:ext cx="1905000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g;base64,/9j/4AAQSkZJRgABAQAAAQABAAD/2wCEAAkGBhQSERUUEhQUFRUWGBkZGBgWGB8YGhoYGhgYGhwaIB0YHiYeGhokIBgaIS8gJCcpLCwtGh4xNTAqNScrLCkBCQoKDgwOGg8PGiwkHyQsKSwsLCwsLCwsLCwsLCkpLCwsLCwsLCksKSksLCwsKSwsLCkpLCwsLCkpLCwsLCwpKf/AABEIALUBFgMBIgACEQEDEQH/xAAcAAABBQEBAQAAAAAAAAAAAAAFAAIDBAYHAQj/xABEEAACAQIEAwYDBgQFAgQHAAABAhEDIQAEEjEFQVEGEyJhcYEykaEHFEKx0fAjUsHhFjNicoKS8RUkNFNEVGOissLS/8QAGQEAAwEBAQAAAAAAAAAAAAAAAAECAwQF/8QAJxEAAgIBBAICAgIDAAAAAAAAAAECEQMSITFBE1EEYRQiMoEzUnH/2gAMAwEAAhEDEQA/ANmq4dpxjE+0iB48rU/4uD8pAnFxftFoQD3da8RAU3mIs3LHtLPD2eB45ejUacLTjPUftByhIDGrTm01KZCz0lZvi1lu2mUcx3uhulRWQ/UR9cV5Y+xaJegxpwowP/xPlJj7zRB2u4H5xi7Qz9J/gqU3/wBrq35HD1p9k6WP04WnEgWdse92emK1IKItOFpxLpwtOCxEWnHmjE2nHmnBqAi04WnEunC04eoKIdOFpxLpwtOCwIdOPNOJtOPCuHqAh048K4n04804eoCErhujE+nHmnDsCHTjwriYrhFcFgQaMM0YsFceFcOwK5XHhXE+nHhXDArlMNKYslcN04BlYphpTFkphpTCCisVwxkxaKYa1PAFFLThYsPTx5gCjIZ7iq0wC9TSDtzmLbC5GKfCOJUqihFZSQ0wRG53E/u+DXYPhlCrWq1ayqXTuwivBCgqSSJsTIjyjzxsOM8Co1qRPdrqQFkZAoZWAJEEdehsceLHE3GzveVKVUYbi2QVqUaFmQYgbe2POJ5OiCrMQT58rAbi/PFHvQaY1LUEW1RN52npjR9newdHNUlzGZL1Q892gYqiJqIAOmCzWkmYxlCMpOjWc4xVg6tkEqGYBm9iduRxXzPCKUQFFiDeJBBMiTMjywV432RXI/xcvUYUzYo5LFG3BU76SAQQZi2AlQswhW1M0aQSDJO14tci+G4uLpgpRkrRZ/w9R0MQzUybgqYIPKIjph+a4RUSDTzFVTqUTrbab/j54In7L65S+dipvpFP+HPSZ1EecYGdzWQilXgVFeD4tyL2MfAQQw+WG1KPJMXCWyLNBcyD4M3VjoXJt/yB+eLuX4lnijfxqZ0MVkoviAgyZE6rxaMU6OTzNbwZampI3d2hF9dyfICSd7YiqUM9knUZlFenUeBUpGVDtYK2q6zFja/M4NU0rDTjugmnHeIKbrl3Fr6Y+qvH0w//ABjm1kPlFOkgeB28r/CRF+uKz8aognUWVhutr+4MYo8T4tXpK1T7lmO7me8ZCoA5kg3iIuYxSzT6YPFjDdPt6wjvMrUUWkqwb6ECRic9vaIPip1gJjUArAn2ad7Yz9DjCvSLA2IBA9eUx5HfphcS7QUqY0sWMEEhV1QLTMAwPWMUvkTJfx4GmXt1lbS1RZ21U2//AFnFodq8pb/zFMTtJI39Rb36HocZrh2ao5oBqQRhN5WOXOfX8sNfhtGnTltAUFhJMfiPT54pfJkJ/Gj7NlR4pRYwtakx8qin+uLKkHYg+hnHOqOQy1SmIRXEFdSknYHHlXgFBiNEoZEgHcQZ2G2L/Jfoj8b0zpHd4aVxz6j2egeCtUS/4XNv+kjF2lkM0lkzlQL/AKhq/wDynDXyl6F+M/ZtNOPCmMSeK5xBqFcPY/Gi6TBPRQwmORxJ/i7NWISkwabBWtzF9Un5DGi+TEh/HmbErjwpjJ0u2lczOVDQYJDMvuAVNtx7YtU+3CSO8pVKakkapDAEddji18iD7JeGa6NBox4UwPp9qMuS41kaOqnxDqsSWB6b+WHJ2jyxWe+QCSvjlDIiRDAEbj1xossX2S8cvRc0Y8K4iy3FaNQxTrUmPRXU/wBcWgs7X9L40U0TTISuGlcTlcNK4pMKISuGlMTlcNK4dgQaceFcTFceFcAFZqeFiYrhYYHKKnCqar4dJsT8P+pRy254HLR+LSR8bbFhAA232P8AXGg4r2ZzGUYCqFZT8NUHwmJJBn4W8j7YFqabU4iSSbxpuSIFo5Y8J2jvVPgcnDWZ41kLExrbmZv4rWw7KUswnw1qygarLVYRvFvni3w+gvfWuYFlBibctrepxLl6YlisGxv05Dnzv+eJtorSmVXz2YK6HzNdvBJVqgYTBBs2H8PbMaS6O8Uz4DoUgFfELFeRvF8THMNUqGllqTV6pWIQWA6s2wHyGDuT+zHPVRNfNJQBMlKQ1GSIMkQJ9zilbE3GPYJy/bLiZiKoPw70VPxKDyA64q5vM5rME1aopOxG/dkWjSNjYDTYeuNQ32NsB4M/VBG0pafZ8D832c4nkVJ0pm6XM051gARtZojyO+HLV2iYuF7FThfaWvke80UaT2XUW1qfCNhyHPF3PfaXUrU2pVMqt9M6al4DA21CzWseW+BlDiCZig8Fg4BDA7hiZ22j+84PVaVMsWAfUQoLaBtNoUCZ5k+WI8jSo18SbsAZHiolSEzIIZWIDU22M7mCD542a/anl5IejmU6+BWHns1xjKVBqJA1qyEEU6h0JU6mPpyOLFThlN6DVAqKSrahJJBCweW8jrgjk0ili18gzP8AE8uNXd+CmzPAak3hVnLKA0cwduQMX3xuuAdtMjToJTfMUlcDxjSUkkncEX9cZjOcJ1UNIpAkAfhIsBcmP1wN4/kqNN4q1FW4JIYkn4eRJblHyw4zSdhPG2qYezeeylKtmGyrUnRzRcqHRV1kVVcoCDNihIgAHBbspkstUpua9KhOswKjIxiAbK1lEnlv7Y5wM7khVE95oEgkJMyN/FffEitkmpkU6lMMYP8AEp6b6iYmI2tY4FJKViabjps2ue7M0stmS2WDd1WpVCadGH01U0wVEwAVZreRjyIcJ4RSzqVFqLWCKVBEmkS199EEqBECAN98ZPKdhwUDg0zImRsBzPhO088O/wAL1Aqmm9RTIulSpB8UXItHvbApR1WNxlpouZnsc+TzipSd3oVadVlWo10emuogm0ggb289sXuG0WzDCnTr00Yqxn42BEcrTufYYB5jhdeV1V6o8JWTUd5BFwCQd5iMXlpZmkNdOuwYCCRokDodSA7gYVx1X0NKWmuypXyecyubTLV2FVKwY0qgkTpBMQNjyI8wZwX4fSruoSkqFiCwDNAESPFItyuBzwF4txLPs1JmIqPR1OutFAHhhp0EAyJEEEYdwts1lz94p0UZgpF0YgaiBbx2/ueWB1q+hpy0/ZLkuMV6eZfLZij3VQDUsHUCvUEbgwTI6YuvmmaQqmo0ltKoWZj+IBfY+kYp5/i2azFenUr5UIaGtPAXQsHEEairQRuIw3gPH3pVg706pAB8JqLMMIg6lB3E/LBS1bBqko78jOF9p6dSqUKGm6EeF1ht1DfFOwkx5YMcRXL03qse7FMxJmBF4Mf1EYF9o+MUa2aTM9w6labI2pVfUZOloSoCQAR5+sXn7N9paS1aj1hKsmkgUHPPpcaTebHbD070Gv8AW6IKGUy1dWNJw8AxpOx9xY4kPZ1UurMssbjw+YusdcD0pZOnXzT0W003CNSUk0yGkFgurxCPF0sd7AEtkuE5bO5erSqVRTaxpsawsYN4nxLO8+0HAk7pA3GraHZfL1laFzVUKCBGsm09CTvI2xZOazasdOZRhIjWi7f8QD74AcBylVMshc1CdTrOln+GIExe23kBi12s4ZmKeWpZyjWeAVD0mQBbkiRaSJFyb3kHDjKfTE449rQbocVzvNMu9idyk/8A3YS9q6qtpqZaL3KVJH1XEGSM1kpOya2QeEH+dQ0C+qBPTkYwFy/Esx9/q5XMU01qC6mlMFYBEajcEGQTfli1nyJXYnhg3Roh23pbPSzCn/YGG3k0/TBPhvG6NcE0323DDQ1/Jon1GM1xzjz5eitbuHdAQtTYaZ2k+oO1tr4joVademlVEXS66vEF1AE8wByj8sax+XNckv40XwzcGmehwsc6ynaDJ63QMVZZBBVqWxItf84OFjT81f6kfiv2dYzmSStTanUUMjCCD+7EdeWOPcW4IKdSvSLMBTJAcgDzE9bEY7Uq4w32hcPAek43qPDjrpAg+RtHtjLKrVkYnvRguBVKcsHYqwbTO4k2Hw7/ADwT4JwytWrHLUmW+oGpHw0gTqMdbwAOuA1PLotSsrUyASOkJaQVjY326Y6Z9nHZwU0OZYk1KgKD+UIrQCPNisk+mMIq2bSlpRpOB8Co5SkKVBdI5n8TH+ZjzP5csEYw4Lh2nHRwcgyMejD4wtOFYqMX207Dd7OZygCZpbkAQKw3gj+fo3PY8iMVlaz1KK1KchlN1jfQhLLHWRuMdqjHL+P8NqZfNVtRQ03bvUIkECo1SQQBBIIi3KMYZF2dWCT/AIg/KUWq6SzOrIFiRcEC+4uDO2LGZzwp+Fl1qTpLEAKoI5xcEn2xRqcTpFneHpaFUM2pobYAhSJ35rgx2J4WDnCNTVaJpiquo64YRAJN4k2tNhtfGSVujpctKsJ8N7LVa4DVXehSMEIpio3uf8sEeWr056PhvZfLZf8AyqFME7sRqcnzd5Y/PBeMKMdMYpHBLJKXJEaY6D5DAPi3YTJZme8y9MMfx0x3bespAJ9QcaGMKMVsRucb7Q/Zzm8iDUyNWpVo3L0/xAc5UWceagHy54dwLtorCnChamzADlO6jYj1/THYhjlvb3skuVrrm6K6abt/EVfwOTuP9LXP+7yMYwnjXJ1YsrumWzxZmc2WwkgwG5QIAJM3vbY4r0GNOFqLIOqQL7sTAJ5cvS2KjgCx3jckgQbi/nvbC4pSdabMhpnTDjVrk8m0kmJ/Q4ySOtsNUuEjNVDFIrEyGsArAiZWZJiy38/IlmOxdR10nOVKYk2pU0UfNgx+uCnZTLBcpSMMpddbahDS17jcWiJ5R54KxjohijW5xZM0m9jmXFfs7z9LU+Uzz1SblKh0s3uZQm/PTjMZTtlUpVWpZ6kVceEsJRkMzdd49LbWjHdIxme3HYqnn6J8IFdB/DfmYnwMean6Ez1wSxLlBDM1szMUlpVKcuqERKmwkHn+97dcVaGToguqIqm4ixYAMY+CApAJtE8sCOzdaoVakRpFIRf8PLSZtM2jF7L1ijubxYSZK2YTYG8+vTHPR22nQ6p2fUt4W1bczbed99xh3HMjTpUyfu+bYRcijqA9SQBjZ9k+FpoFeBJHgHJRMG3XGivjphibVtnLkypOkjg2R4jk2qaWJpk28dMLBk81NjtucHqnBCyhe9qm58PeMVI5RePTG07XdgaGeUkhadfcVQtz5OBGsR7jryxzThj1MvVOWqgroYgqZMETBWd1PIcwRiJxlEqE4y6ClPL110sK76wTpLtYaTYDvATaAItOIsw+ZWt34qipVamaepkBJTmsAC3nB33xcy1ZixBYHcAACRJIMRuSLGOmLnZ3hRqZgjYogDPALKtrK0lgzTuxt4oxKt7I0kkv2ZUfiT/datHuqa98h1Bi0yYBAUyF8ieYmMC6XEKiJRoLSI7lYXSxGqXZ5IZCNzEjrJxt+NfZnk8yDIqI9vGrkkwIEhpB+mOYdoOCZ3hFRSHNWixhGuUP+kqT4G8gb8jjScJRptGcJRnsmHeNVEbO/e2y9XTWpAeEqdTDTLSSL2gyAbThYi4Rx9WXUB3RMymqI25yJk7YWMm73Zey7O2qbYxX2k5WmxoFzpPivMGJWB8zipwDtzXUn70veLAg01AIPTcAjEHa3iFPP92BSqAoGgkCxMdPTG85prY54QakZpuCpLAGpGoc/K/PHVuw+S7rI0V1FpBYTyDMW0+gmMc5yWUKofvCVNMNsm5iFBjl5742nAu12WoZalTPfDu0C/5TEW8+eMsbrkvLG1sbEDDowATt3lObuP8AdTYf0xLT7cZI/wDxCj1DD81xrqRz6H6DcY9jAn/F+T/+Zoj1aPzxYTtFlSJGYoR17xR+ZwrDSy/GMV29y1RmmmVTTTXxEa9U1ICRFo3nGtXi1E7VqR9Ki/rjN9uxTqUGBqwPB8D3kFyNpJF9sZ5HcTbAqmYXM5SvEOKVR6QFp0+COageIi0C0yemOgdhOH0ly/fU10msSTJNgCQFE7CQx98YjhzO69yztSZAAjxZuQnqpx0TsXR05OmNfeHxSw2nW0geX98RDZmua9IYjC04bSzaMzIrKWX4lBkjlcctsTacb2cdEenC04kjCwWFEenA7tHwpsxlatFSFZ1gFtpkET0BiJ5b4KRhYTYLZnIVydYIatdVQq4plRqldOoEtNpMEiLRGwxBnMrl9IqqYqd4VLU0JEAjwMFBAMcuc++NL2l4Y65euqoGU5nX4WA3Zm6/6o5QQcCqTGHIAao4BIZhCmBpDNAvIuQCYxzxdM9OStf0dNjCK4dSB0rO8CfkMOjHWmeZRFGFGJIx5pw7CjmOc7MRxd6amp3dVO+0h7Fi19XMrqJseo6YznF8uVpMXLqPCAyTpQzOpo2EqAZ67Y6lU4WKnEizaioy66lgkXd7W5EA2vJ5Y5c+TypNVRSdQlt2Q7i+npBB+XTHI/5s9GP+NHW+EZQU6FNR/IpJ6sVBJ9ycW4wKo8Uo5bJUHcwhp0lXSC0yi9PnJwCzf2q5VUp1EDurswbZXTTFypMkGbehx2qSSPPa3Nicc3+1PhOirQzaoCJCVPFElbrPQFQwkeWNHw/7Q8rVpq5YoW1QjQWAUxeLAncDpgb2245Sq01oKVctUS4O0ETttY7nCyVKLNMaakjM8ToVKZ7x4psT3gWmZWJgrJUT6+Q6Yu9me0fc0KjuPHVqFi5AFgFABgAHc8hv54E9tu0hNRQIAVYCgRAkmTBkzM368sZocad6JpsNILapiDzt79fIY5cUtO7OjM1dGz4n9rNUEChTpkDd35nyE2H6YznaDte2bjvS1lA0oYXVfxXsCZ3HpjO1swqsZEtMHny6D5TjxVZydKMRzheflucVLI3yzBRLpcLHhgEbaZPzBwsV5ZSS/wAR5C0D2wsQSzaUMjXIEVB8l/8A5xL9zqqDFUk2FovA5SOXt+t2hn0ItPpiRRTqRfTEXP73/XGWs7/GBeIUahYaKj7AsIBvBAHvBxcydHMEEB0kC6lRI9oxdpoqsG5gmALAX3jmY64bmcyxfvFsw36EdMLyD8fZXqcKzJOo6G9iI5cmH7jD1y+YeA60mBt4tQ6EXDyNsM4n2sTLgFmMnZBdj7frgN/43m8y38M0cqpvqrvBMeQBPPphpyfQmoR7NBUp1nWTRokXEajvPmTjOvmM1SqJq7soTPiAIMHadxbph9Th+cgxxLJkiTpVmv5D+FGAdftJmKRC5mmtRVtqW3uGXwnFfsuUT+suGbGlxhmH/pkJI5X57Hw2xao8SVSC+RaQIEmFt6rgH2f4zTcnQxjo249es9fLGkfNE4hzZooJ9lZeO0DqBybkm6+L4fS9setx/LqBFGskybNyv/qHX3wlpHeT88XquaBAGkMAN268z0wlkG8YNpcfoggg5kBjEh7mT/vk8sOftPVWogpVMz3d9RLHUp5RJMiJscWlKyT3dOxvbl08vbE9erQCFmdVEEFCJ9li++LWQiWIae1bjbN5j3Vje3/09sSHtpUB/wDWN5TTYif+gH+mMpm+1jINNDKd4OTVAB8h8UeZjALNdt82ghsvQQQN6R9rzi7ZGlfR0/K9s3i+eSZk6qY9LTHp7YlXt1W1gDNZZgdyQigSSP5uWOR5Tt+4P8SjSYT+GVP1JGNj2b7T5XMHQVQMSLVLECBtyPp9MJzofiRps32gdlZRXyz61IbS2m5Ork28nEIWpoCCtRLGxIZdcGwabgsBF46WxZr8Ny+n4FJudtto9enzwKp8Mo6m1U0MMYGmBpJB5XnlfEa4mmiQfy3Hs2hUaqThVEC0OPhu25O20Yo9pK+bzZjWtGnA/hh7T1YwCZ6bbeeB+Q4Jl2fToBHnzPr5HYYcezlIO23isolhbl8WzAzcW5YryozeD6DnAu01egnd1x30CVZWUMFvYkm/KPTni+v2h07BqFUE+an+ouMYbjFLLZQa6lRgpNgrnXzmB+KD6WnFD/xKmzKKaV9tnqARPKBIJ8pxosnoyliiuTolLtzRFY1SlUAoiSVEqAWJmGvOoREbYyeZq0Wr1HjUpLBTp0EJqkA6bGIibnrgU9VdQ1MbiIa5M7Xjl+mKeaUhdKmIHoBz9hiK3sfkaSQQ7YccL0aNK/3eioVkJ0l2AIDEqNhIgRuD1xhs7l6hRdK6Y3JN4JJBjYAeQEScFsw4dBqzEM0ymmYmRE2BJgdN8eAzyJW9uvlbF3ZmtnY9FZjqMEkySsQ7MZPlvOwti3UrCQAsH8PL2v53wLr1CAIUgW5ixnp1vhZbUTq5CSeZvFp9tsINXSLeZcVnLONRNpsTA/F8vyxTXJKHOokheRv0gGD0Iw9HAXw6ZaDJuBf0t7k+uKtTOsS0bcyOfrHPARJkxypdtQWAT4mHOb3nbb6Hniyai07KAGPNWgm25b9dsUMtUfTsd5neTabC8D+uPKatWY6TDEXZoNp6H9xgCj2oyCWZiSTeN+oJ6emFhyZCPgOqZMSJ5X6dOfPCwxE/ZrjZfwN8Q+o/tje9nuDms2pjooj4qhsIG4E7t+XPHMeElaNQNpDWgiYMGOfXH0NkssgoKBV0qKQYBVFvDMbb33xzyjud8JqS2Oc02FRm0DZmETykx62wM7R8c+7UwBHeOTpHIf6j5D88ZihnSKgK1SCCxBESPpzxFxziAzJNXSEIVQBMlt5M9LbeeLWNJk+W1uUKWdIqa2JZyZ185/TBXLZybMwF7GdxgJSoE2AM+f649NBlN0MDePlM46E9PBjOKk+TS0qgmQZ/ri68lQJ35biPU2xm1bwiVi02Mn1PLHlDM1FA0sZ8j15YeuzBRonznDWpHvqFtN2AO3mPLyxu+zfGBWoB922byMT9f1xz2jxhg2l1BIMeL8rYO9i88lKpUpEPqqsgQJ4hp1GfTffyIi+MMiXKOvFKS2kdJy3C+9VmFgisTafEBOkef5YFatipkHYi4x0yjws92qgpTVQfCFOxkEGTcwD88fP3Be0VRKvdkzSkyLmN7iTb2xloTWxu56XuazN50KJJgn848sZqpmXqNLc9v0A3wuJZ5TVdAT4Tb0+fnhZRQ11mWBiZ5WmfUjfpjfHFQVnFmyOTrom1EKDEH8+pibb+mGVaoK8/Lb9/PrgbXzM7MBBjc87T1BmOu+G5WkCTqPQ6RbbmSb36bX9MXqMeSrxfhiPDIFUmZImD6j15gYBLNJyGFwYPrjXI2iAQLEACy3jn1HPfADiCmrqYkHSfi6ydv6+U4zludGOb/i+Dc9lePGppRzf8Lc/Q+fnjb0aKFTBkzvy28scV4DXZTYXGx8+WO99n8uTVFIhQxALDcBtAYiRZgD0MEHfGMonVjk+H0C8zw1qejYFp0xzjyj39MZ/tJxz7tSLmC5MIs2LfoNz6DGp7fZaouSr15OqjoZCSfi1rDLB8MSRHT0txjtjx0Zo0TEVFQ95sELGCCt9yInzw9Fbj1b0Bq/F6r1DUZ9TNMzex5RyHljS8J46xogQFG0fzQJkCIGMlQolmAEeLrg9SHdgKCXgAiBA9d8aROfPVfZfPEoIVtXi1AT5i3K1wL2vfliDM54oHVCZ0GbzEAwLgSSIwMy+elirk3mCTsYsOvl7+c4bnvxeI3VZB3kqJF+l9vLFWZqG+5B99ZtwP39cFEzYYDfSo3jfn+74o5emVEMsE9RH1xYp1YVhTPQ+ViRH1xKFNJ8IYlYltQZVg/imOkc5ODwcKumASeZvFr+3kMZtMuGGpzfy/Qc7YLZZoVS1hyndow7FJ1siy7d9qA1LpO5ECfQzI54r0UDPoiYMk7WAvEW9LY9WqSjM0sC0wN4E+drnyxHkq8lnEhtp339OYwEtBDLhQPCbAgncgTJgESBfecePWu2qw2EDUTfrtE8sD17ydRiTtGxO1yOfl5euG1VdVhgELXIF7dD+mHYaWXkKKZlF6E7m9ydxJPkNsLAMuZ+HV09PKeWFgsrxkiUW3JEfljtPBeJFqCsJE0BvI+FI/pP8A3xynL8LFYHSyzsABH7GOl5bNIMug1QVoKhHmEg74xka4Xy2caZSBq8j7csEc5RpqiFTuij3IxYzIRxpGoLFrQCdue9sDzWUkA7A7cjy541+zJu9idakBQsbEkzzw/JZqTqJkfu+IKWTDMfFF9otH6YuuAqkBRNjB5gefPBZjKiqaIdvBYzePh95O298OyWVKMxgksDEchykdefocMCFqqiQvhLHSI6wD8sF8oojw8yTq5ARcXuYv7nAmU7Wxmxl9RaqoPha+rab28+XywX7EEjiOWLAD+KptJkSDEC5PQeeCGaCwFEBVHlcnff2v+fK/2TytJuLZVqTM8VaeskADVM+GOXrvfbCe6NoT1M7nSzgqUw4BAZZAMggEsYIOx6jHy3TYioxW5vA85x9X0ciJFtrRB3v9L4+eF7KVFqkPRdKhnSrDQNMXImPEIJ3v+eeJ1Z0/IeyBHDlOtSDLGdSaTMzzB07gmwPLB/IVmFIKT8NiDsHJ2HUTE2PO+2GLQCMG1U9RsLgEEAiDCyN9uci22IK2c7stpmAQJjxSIjlE7nlinKzgZBn8uoNTTb8RZmi50wOdze3lvgcMzpJHPT6bbC+/oME0oakCsDcBjygFhp/FYXt5n5VFrOCdVgxYBefPrtti1wCIckrVIJQneAEm83gRfl9emIOK21hrf6TaJjz354PZdq4pCHfQbNyWJsIBgExb54z/AB2pz5dZ68/S3nhWadop8OdlNiIMcp398d9+zynXzBTMVWpFFBohUBDWQ3bebEDf2xxPhnDQyI39fP0x3z7O8rVGRTQEvVJbWT8OoK0ALvAtf5Yma2OrE/2YM+0jMkcOzKgm6rIG1iDjgeXyxYuS2lbi27b2+sY799ofD2+55uP/AGp68v7b44lR0r4dyBeJIHmf6YIu0TnbhwUa3DgpDKCFWNU7/wDfFhcrUcs6aiok7WACkkxzgA/I4etTvWbxBAg1EE7gWt6SLbxtONQOMpRD06XdNqp6C5gsA6jUEIPglSQSLkSPLF2jFXzIxOX4V3hETHPr7XwdAUEKqKSAAxIkzEAevoMQHNqreEQq/wAto5eh3xDUqwQBAssMTcEmD5k9cKiXKUiyajsxmSOgAYeKbQQY54f3CUNlkbs029IjYfs4oZbiOligWTuWk3/e0el8P4NkXr11pAFmdgIW5g7knkB/2whqL4NlwTszlcwnfMzgBe8qaEKgmJ7tdRhj6biP5razslwfKZnK1BqSrptq0d2VD206SYItYk3k7YfkuEtSRKQqIp8Sim06QYUOAOewuSI33jGFzfEKuRqMKRekwJJUjmCGBCk7xHywI2dQDnaTsHSy9J6iNJL+GmLjSVIv/qDdLEA+mJOxHZdKcd6lCrWaZL3VNN7WggSCYmdthgRw/wC0msaqJWbVeNK01gk+p3mLzzNsdD4G9Nop1QwrurOZVmCg9WtyAv0ZRIvgZUVF7jsvk6NEq1PKLVYIz1KtOiCvXQIHxE25tdjOOdca4Bns9XNSll5mCR8KqADCy0C3QXBOO099V0GUFMJIl7LoVmAICNILRM2wyjxFHUrSqEQTcLqMwJ+KygWO3oJ3Ei5JNUcSy/YgByM842DAI9yW56mUyIGwtcYWOzGpSCr3id47jVq06kIgRpUmFB1SBvG+Fh7k6InEMr2YaioqVmABHwgaz/1DacI8R1qykyLGeYAFgSOsj5YqUM2WC011GBYA84iBvfDKdSBZT4pkk7CbHyWOftiaOXUuh9LKhioIA0gA3i5vJjp9MKr2SULTqGtT/iQVCqzdZmR8IggkThyU6YosWkMf5GvvMgxpiB5mcEOGZOqytUpkhF1DSTKiRIiR4bjcfy4YRXov8D7C97Zsxl1cmAr6hNtzAiNgImb7ERizmPszrEuBmMqdOrWA5tpve315c9jibJ1KdA/x/AtUSj0qSqquL+GJIZ13Gx1THMBa4anX1FCyqQCaZ0l9SatMj8UESRIgnc4RTxxrgC0ciuohywK6l3knwnmNxviVqaIohpDDrIJBFoPO0bbzg3nez6aGamaqsvxwoqhJCka2Q+C5aTeABaSYB5jhldiqd2CIBGqFkG+pSYEG2xvhmelrZlbiSo6ykzA0hrXO58yb26YNdh+K18rV7wEMgjwvDAMQCWWQQGkC4ExjSns9kzwpmTLquZQqamqqfjG6rUk6hHi0gwTaTjJZAsDoewABUET5+VonfqMJlO4G4z3ax8whpmkhpl1diWYDwyYna9za1sZTiDVQ8tVhjuRJ/wAzU1osVjeOuIHcAqPCLG3QefIyYPnM2viChXJQqCxj4JY2aYIE2nqB1wkKU2+RVc0z0/EIgCCNtyTJiSJ2vA2vaH01PdAtDG8s25lpjnMT6XMGTirSzymoCQdNyATtBFyYEiQf2MXU4khFxqE6Q02JBnpykH354GSty1R4fRqANTNVmUQ2oQvhPK3wT68r4r18pRFVDXZwl/CoBbUJvLCAu1jMR6Ys1czpgU7ALLQSZ1XNwb7T8rYA189UqrpAkpLBhAAUGPET+7A7XwI0o3HDKKV2daZpoNML94OrUW8IYhFCyB7Df0yNLg/8QswR7kCRKwCbAH2g4F0OLOBA5iAPaPn+uHZdK1gyyI1ASY3Ig2s2+55HGsUlyDlZ1/gv2a0Xyi5iq5peE1IAGgIBIkW5STBHLBXsh2sy4/8AI0WNTQtVu9+FSNerbf8AGBPUHEGT7SL90VGpuF7umvxagR3YBBGobmQffGfzNTJvxITSFFfuxINId22vvIvoYBvDzOIe50qlTRus5lPvWXzFD4TWpvTBgwsqVLewOOe0/sapoP4lSsQ7KddPSQqSRBG+uIExpGrnjS9kc7l1ypAqtLszMHUsFaTC/Fsvpc354eeIrVepOZVSNMnS6C17GNJn3icSlSKlUt2PynZbIoqUxlqawwKwxDygMVLEEsy+/wDSPinAeHBWqHLkEGCyhpLNJgG4Jnqu+PBnSjKqnLarANqEzeDqvJvF4N8SZivmHZENJGkmSrKZA06RvG8mMMDMcK+zWlm6ZqIlWmGnSzaYOlip8O4AtfmRywH4z9lj069PShrorAuoILkGTGgGYMcuQNsdBzIroVDArqOqKcAqqsp0SDtI5dcXjwqjmHp1XfTmfKow0QdRhVIJaPCZ5SMT/wADQvW5msp2KyQzJVHpNaRTPhfVczeG0+R6je2Cufy2WyNTL0qVClLuFYIsMSxBBLLchCNR1Hpa2DVbsnOaOZLVSrTqouVamRpAkDTqVrbgzI6YbW7N0GYMKb0ypkRsCQZMGRO98DkUsd8GT+0DgVd69LuD3oHeaVB1OHckub2gxsDPh2sYxnCexWczaEPRVKTkVFr1G2AtpBXxX/lNsdGrZXPUcwulTVy4uWQiRbmvxE7YLDiyE6AJFMLEQqtJOkwDAC6LiI/IUmmZuG9swnA/stAqNmM47N3QLIqKB6MYEMJuBaRcxtjfcNzFMVq1YLoQhEJkaSoXUrmDv4oO8AgnFnLErTF2YtzYDxTM+EHlYX3gYrse7ZVVoVVCaUFyxIEx8OmPSJ9MOi0klQR4nltSxpJE3EAgjnJ5WsCOvIbZ0KKYBpFFZQ4YFpJUkKArEgjx6ZIEGGtJveesLaSDTkhCHYsjJJE6pOjUm5tEdTIPM5VtLrW8ZJJZ4FlaIAImV+EiY5c8UIuZvKrWWKjVDDGRTGq62Ukgk/Dy295wsAddYCBUkrALGkCducNvbfmI8sLAByzhWZRbMQ3Rl2BG/qDcXtfnbEtBgAylWWJsQNNj/MpuT0Nr2xBwzhagqajgIyqSNBtbbpuIub3tghmOFUzVIV30AGAQAJA3BBtY9DyxP2cldFASQb6ogkxIE+8x5jaMEspxgUxYyLMbE3Xa1rC5A532xUp5RVmxuRY8xJEG/wAIJ5dN8Q1sqxfSIW4AMi9j/f2PnhkJuLNdmuMJmKYCtplpZT4h8Il9PJjaNOxHpgfVfUugldAqBmVZQC0GCpFiBt8sC6NKIG503gecdLXt5yMEaNJ6RWrpA1CEdvhMcwZjeLfinCLtshzmazT1Xp0w9NWMJSB0DlcgeEMZuTvJvgtk+z9MsMpULrWAJaKiMgqaVtJmEgmYJkjAHL55wzMQ5dmDGT0uTbnebXEdMevn21K9gwMHptHO/Lf19MBKkuzoWR+z2iG0sadSB4wlXSxmI8KgjrDKRPMCYxU7QdlKNKkz0l0EwFNOqXVl1DWul/FYkHcTe1sCeznapgArMAsC8G8WAgb8/pibPcaWoz1PEruTqNmBA2B1CWgwfn5YRs3FoztYaSQBcExqg/i2tt5254q0aM+LwqZmQdp3EeZ2ttzxZzbyweZvFhJPUSd4E/PFAVFC6iDLPMA3sD02Pz64ZztIJ1cnTIA03jSAbQJJ3BuJjfocUuF1u70iUJ0seckmOvLwjpgdxDiGoaVBC7gi3lz6n9MDa2eHzAsDMWO5AF9rDCotRb4NM/EWZ4aIJ/FsQpPXn/flipm8qzsZkRGq3KQALWCzta2xnfFbKZ8O3jvYbn3ERaPLewxaaoWBJJAnrewH1uRhku06J6GRCgMBrInyHi8IvqEkExbbf0tqZ0qARcAwAxtPtJIO++A1DMGbEFTIjebxEWJH98F6fwatLElAVgFSG5FvaYPXpYkbFVBPKcbNMFCwKkEQTBPPeLkXsLDy5+ZXOIawLSIUxNzB5C02wFzaaaS/huQoMgvuZJ3a5ItvtiXJcQ0IorDUjE6dNyIBUsQCIFyPlvEYRqpM1XCs0mh+7OoC8jb8sDq+e1XpwJiJkE/zGN7emApzZX/LtpMkAWsT7SI5WnDjUeASp1C8Gwhh0PKBv54OCJZOgy2YsCfEdz1tafIkiwxLUzDAhgwBU9Bz6++AdRj3c25GJBe1iAOY85ny5YiOb8GrYEbT0MRbbcXO0dbYaBZKNG3F3MOrfDsVkbx054MZLtDmA6nUjDYawDffyb0M4wOUzBKGSAZ2mOnXD3ztbV4VYAMPOJmJOw2O/ngLjl3Ow8J7Z1FgOqnbaodrzZ58ueCqdsqJ+NWB6Aj9ccYHHiHAPuJ5xi3neLTpIPPCcTeOU6hmu2VAWAq2iASn56pGKVfieTrAlkRKgIaHA0NAMkgBgbm4Fz88c84jmAGQzacR/e5cMpuJBvvty3wlDct572N/xXtIaL0mpqtVHIQmk4fTqtqCi8SV8O4/KT/GVOWRXBKyCFcNDaTGxteDJxznjWWesqaWKwQZ9D+/lgf/AOBFGdkZhrmb9bnfzxrTMvIdHzfGK1Wt4VCUqekMVRtdRzdpIAlRaecxyxS4g1exUOGvMiLMzne0eEjr5eWfyHaytSIQ1KggCLySDP8AMCMEj26qgXqk/wC5KZ2O1kB+uAetMlf7yBZWAMXi9hHsMLC/x9U310/emD9VIx7gC17Oa0S/hUxAAgC3xCZn1G8z0xeq5po1zsZYcgQbx0325fkOV7LG4EXvAI2vyM/9ji4uWBUQSb7OJva1uo9j+UI5CUZkLEiZIPi6QPYXkz54fVZSQ3IwfEfKd8DKnh0mZgxfkRBg38/pzxaBlFkR5+0f032xQty9Sq6xAPhmNrkAzfnF9trb4K8QIpBNSSWUMGFRbGAPhGykEWO8YzYzcvHIWmIA6REwNrYkyM6hJOoWHM8+ptGJZWppBKp4wSZEgMCBtbksi95w5cuYUtE3JtvYR9T9Zw6hVDEagoNyQovFySQOny8XlhUs2sg9SR0je9zE7X9MSw5PaNHSOnwgeh9Bb264eibdNiCecD5meWF94iVnl05bmPO4MeuHVag1BY84i1/ESevvgBlPSGi4AEyeQ5A3/wBx/YwJqqUEL4WJm87b3t/cD2waVTB3Cnc73MEL5zBwC4jGsalg7gcth054pEkX30B4ZQeUxa3LzFt7Y9V0dv5uiwYB5kj8Xv1xRrI1lABkgXMzEWk8h0/TEunQuqUDGQBcwQZ5bkREkc8BppXTJBVUqAERYPXSxJ5ahaLc8PXOaUZmHeDUAyzoAEyCIOxBj/j74gyQDgGLWG4EmPz+uL1Z5FktMhD8Vtvf0EYRV1yNy7pokKD0i5knSL3iAR8t8Ww7AKzDVcAKbzAtYnptiCjlZUW0kmYJAmekEeg8umLq8MNVoDEWVSeZEwZsCoJFvSTvOHaRldsp5unV1U3pqW1cnYWYQRE8/qT6Xsfc116CzgQpmmoYSF8Qk3mbHa5PS16jkGACgQKZIpuzQTpkzBO4kiSYgnlbEWcDj+GrlbFiFAH8x0CCSWYqpna+0C8arZqvRQy2ZZtUzD8gYJEWsYBED2+uLOYqMo0q0ggA3AkStuWq8YZqYKC/eS4tLXtupJuLwTfaLYu5ektOkQG1AwWJSYsVsQbEar78t9sUzFxtlWpmQNgsqQLr7TAO9+uKgs7couJQcwNJnaDv+5xboMZkuWiYJtbbaZ2M/Plgg1NgVY28TGSDO8keXIeR9TgJSA+ZU00QQJIuTeSZnYnqNut4xay+flVXUvgkNYgEsZnw3qQNQltiZ2OJM3RFTRp8JYRqFxB8p8xO5MnpGJ6dJcuCmkK4Pxi5IEi0zv8AFE+oNiFYwXn8rUAWoEOkgnVYk3aCdJImxHoAeclrFjR1lgINhBvAnYCAJsPfE1ZgNChh4jIPxeG4AtYAmRG+3tbzLBgpZoGhBCwq7jfkAIJ0xIM+7UhvYr5zNEop/wBp3/Q4p0s9pLX/AH5dOmIc7xMVCTzn2j9+mKQrXMRjSx0zY8N4gGA5+4Hyvi61af3+gxjMnnNJ3IHqf6frgrk+JXXrJ5f3vhlqXsK5ygDHlihmqUk+/wBQMEGryt7H5YG168k+2KBlNh549xGzfvbCw6MrB9Jx0sBa/sPlizUeCeqG3KZIt1i2FhYxLrcizHh0iBeVJveVmbk7TizVpw4HkJMC4A6YWFgL6RaooN76lMBpky3PyHkInris9X+NEWXSIN5FpvvfrvhYWJREgjnW6SNJsfWR74gB8BYWKKHHvuLR8/2VhYAJ8xmirKRvCn0DWj6Ti1TT+KqG9xf1g/0wsLAxkIq6lm4gRY/zbkW3OKlemJGwHIR1/P3wsLAjPsp1619MXFp/5L+pxWzfhRX/AJiAQLc9U/UfLCwsM1gR1E0A6DGrQ/pLbD5/QYLZejBRgTqZd/8AdP8Ab+2FhYBZOiV64AJC/jbwkyvhHS0Ex9cLLVy4sSt12tcxJtA/Ed5x7hYzkQgbV4hUhiWJAMaW8QM8zP7sOmG16zAq0yTNjceFuh9bdPfHmFgRogrUrkPTB0nxD8IAmFgx0gm2xw7MsdbrNhEAWXkpGkeQXzthYWKJlwRHiLMXiFVEBIH4om3l9cT5imY1KzRJ8LXkDUYJt0wsLASz3K1jppxAN2FvxG5PXltMbdBiLNkCpeTBJ+cbdDeOfpj3CwmJ8D6VEK3em5SI/CbojzKx/wC5G34RgFxrirzpnfnzg8rfX+gJGPcLAawX7gt6g8MD8I3M36/2wixwsLFo3Y+nUO84sZTMGbWvj3CxSM5JUHVzcTIHtb9cVqlXSZ8uuFhY1RzsrVc0Z2x5hYWKEf/Z"/>
          <p:cNvSpPr>
            <a:spLocks noChangeAspect="1" noChangeArrowheads="1"/>
          </p:cNvSpPr>
          <p:nvPr/>
        </p:nvSpPr>
        <p:spPr bwMode="auto">
          <a:xfrm>
            <a:off x="63500" y="-608013"/>
            <a:ext cx="1905000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t1.gstatic.com/images?q=tbn:ANd9GcQzP6LaGRRLChfdVV_Ks-u3t4Su9Nn1EZNXNR1cb5kXFaz2AXbR_RQII5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876800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Daily Life Among the Romans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Pages 203-207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Daily Life Amongst the Romans: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The Rich, the Poor, and</a:t>
            </a:r>
            <a:b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the Slaves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Tourists and merchants flocked to the city of Rome.</a:t>
            </a:r>
          </a:p>
          <a:p>
            <a:r>
              <a:rPr lang="en-US" dirty="0" smtClean="0">
                <a:latin typeface="Comic Sans MS" pitchFamily="66" charset="0"/>
              </a:rPr>
              <a:t>Its marketplaces and shops had more goods than any other city.</a:t>
            </a:r>
          </a:p>
          <a:p>
            <a:r>
              <a:rPr lang="en-US" dirty="0" smtClean="0">
                <a:latin typeface="Comic Sans MS" pitchFamily="66" charset="0"/>
              </a:rPr>
              <a:t>Roman society had very few rich people.  The majority of the citizens were poor.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rome.mrdonn.org/aftern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141784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rome.mrdonn.org/bath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19650"/>
            <a:ext cx="2209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 Life of Luxury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rich often had homes in the city and country.</a:t>
            </a:r>
          </a:p>
          <a:p>
            <a:r>
              <a:rPr lang="en-US" sz="2800" dirty="0" smtClean="0">
                <a:latin typeface="Comic Sans MS" pitchFamily="66" charset="0"/>
              </a:rPr>
              <a:t>They were known for their feasts.</a:t>
            </a:r>
          </a:p>
          <a:p>
            <a:r>
              <a:rPr lang="en-US" sz="2800" dirty="0" smtClean="0">
                <a:latin typeface="Comic Sans MS" pitchFamily="66" charset="0"/>
              </a:rPr>
              <a:t>Foods: wild boar, flamingo, ostrich, dormouse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cooked in honey, bread</a:t>
            </a:r>
          </a:p>
          <a:p>
            <a:r>
              <a:rPr lang="en-US" sz="2800" dirty="0" smtClean="0">
                <a:latin typeface="Comic Sans MS" pitchFamily="66" charset="0"/>
              </a:rPr>
              <a:t>At the feasts there were musicians, performers, poets etc.</a:t>
            </a:r>
          </a:p>
          <a:p>
            <a:r>
              <a:rPr lang="en-US" sz="2800" dirty="0" smtClean="0">
                <a:latin typeface="Comic Sans MS" pitchFamily="66" charset="0"/>
              </a:rPr>
              <a:t>Went to Roman baths for relaxing,         talking politics etc. There were as many           as </a:t>
            </a:r>
            <a:r>
              <a:rPr lang="en-US" sz="2800" dirty="0">
                <a:latin typeface="Comic Sans MS" pitchFamily="66" charset="0"/>
              </a:rPr>
              <a:t>9</a:t>
            </a:r>
            <a:r>
              <a:rPr lang="en-US" sz="2800" dirty="0" smtClean="0">
                <a:latin typeface="Comic Sans MS" pitchFamily="66" charset="0"/>
              </a:rPr>
              <a:t>00 baths in Rome.</a:t>
            </a:r>
            <a:endParaRPr lang="en-US" sz="2800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Another Way of Life for the Poor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Lived in small apartments with no running water, toilets or kitchens</a:t>
            </a:r>
          </a:p>
          <a:p>
            <a:r>
              <a:rPr lang="en-US" dirty="0" smtClean="0">
                <a:latin typeface="Comic Sans MS" pitchFamily="66" charset="0"/>
              </a:rPr>
              <a:t>Garbage and human waste tossed out the window</a:t>
            </a:r>
          </a:p>
          <a:p>
            <a:r>
              <a:rPr lang="en-US" dirty="0" smtClean="0">
                <a:latin typeface="Comic Sans MS" pitchFamily="66" charset="0"/>
              </a:rPr>
              <a:t>Many fires in apartments because the apartments were made of wood</a:t>
            </a:r>
          </a:p>
          <a:p>
            <a:r>
              <a:rPr lang="en-US" dirty="0" smtClean="0">
                <a:latin typeface="Comic Sans MS" pitchFamily="66" charset="0"/>
              </a:rPr>
              <a:t>The poor would receive wheat in order to survive.</a:t>
            </a:r>
          </a:p>
          <a:p>
            <a:endParaRPr lang="en-US" dirty="0"/>
          </a:p>
        </p:txBody>
      </p:sp>
      <p:pic>
        <p:nvPicPr>
          <p:cNvPr id="4" name="Picture 3" descr="http://rome.mrdonn.org/bread_-_loaves_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9590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Rome’s Geographic Setting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14496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omic Sans MS" pitchFamily="66" charset="0"/>
              </a:rPr>
              <a:t>Rome was a </a:t>
            </a:r>
            <a:r>
              <a:rPr lang="en-US" sz="2800" u="sng" dirty="0" smtClean="0">
                <a:latin typeface="Comic Sans MS" pitchFamily="66" charset="0"/>
              </a:rPr>
              <a:t>peninsula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Unlike Greece, Rome had fertile soil for farming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u="sng" dirty="0" smtClean="0">
                <a:latin typeface="Comic Sans MS" pitchFamily="66" charset="0"/>
              </a:rPr>
              <a:t>Tiber River </a:t>
            </a:r>
            <a:r>
              <a:rPr lang="en-US" sz="2800" dirty="0" smtClean="0">
                <a:latin typeface="Comic Sans MS" pitchFamily="66" charset="0"/>
              </a:rPr>
              <a:t>provided fresh water and easy travel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Rome was built around 7 hills, which made them easy to defend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5364" name="Picture 4" descr="http://t1.gstatic.com/images?q=tbn:ANd9GcRYdFUfpJeLjPjtqSR5ku0IL1ogbQMw_axp0CJVu889Px57iBFt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257800"/>
            <a:ext cx="3352800" cy="1362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 can explain how the geography of Rome affected its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Colosseum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err="1" smtClean="0">
                <a:latin typeface="Comic Sans MS" pitchFamily="66" charset="0"/>
              </a:rPr>
              <a:t>Colosseum</a:t>
            </a:r>
            <a:r>
              <a:rPr lang="en-US" dirty="0" smtClean="0">
                <a:latin typeface="Comic Sans MS" pitchFamily="66" charset="0"/>
              </a:rPr>
              <a:t> was designed to provide entertainment for the poor</a:t>
            </a:r>
          </a:p>
          <a:p>
            <a:r>
              <a:rPr lang="en-US" dirty="0" smtClean="0">
                <a:latin typeface="Comic Sans MS" pitchFamily="66" charset="0"/>
              </a:rPr>
              <a:t>This would prevent people from rioting or rebelling against the leaders</a:t>
            </a: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err="1" smtClean="0">
                <a:latin typeface="Comic Sans MS" pitchFamily="66" charset="0"/>
              </a:rPr>
              <a:t>Collosseum</a:t>
            </a:r>
            <a:r>
              <a:rPr lang="en-US" dirty="0" smtClean="0">
                <a:latin typeface="Comic Sans MS" pitchFamily="66" charset="0"/>
              </a:rPr>
              <a:t> events included: animals fighting animals or humans, humans fighting humans, mock navy battles, public executions</a:t>
            </a:r>
          </a:p>
          <a:p>
            <a:r>
              <a:rPr lang="en-US" dirty="0" smtClean="0">
                <a:latin typeface="Comic Sans MS" pitchFamily="66" charset="0"/>
                <a:hlinkClick r:id="rId3"/>
              </a:rPr>
              <a:t>http://www.bbc.co.uk/history/ancient/romans/launch_ani_colosseum.shtml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http://rome.mrdonn.org/rome0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rome.mrdonn.org/rome0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19600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Family Life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Roman families were rewarded by the government for having many children</a:t>
            </a:r>
          </a:p>
          <a:p>
            <a:r>
              <a:rPr lang="en-US" dirty="0"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usband had absolute power over the family</a:t>
            </a:r>
          </a:p>
          <a:p>
            <a:r>
              <a:rPr lang="en-US" dirty="0" smtClean="0">
                <a:latin typeface="Comic Sans MS" pitchFamily="66" charset="0"/>
              </a:rPr>
              <a:t>The wealthier a woman’s husband was, the more freedom she had.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rome.mrdonn.org/sparta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Slavery in Rome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Almost all wealthy families have several slaves</a:t>
            </a:r>
          </a:p>
          <a:p>
            <a:r>
              <a:rPr lang="en-US" dirty="0" smtClean="0">
                <a:latin typeface="Comic Sans MS" pitchFamily="66" charset="0"/>
              </a:rPr>
              <a:t>Even poor people might have a slave</a:t>
            </a:r>
          </a:p>
          <a:p>
            <a:r>
              <a:rPr lang="en-US" dirty="0" smtClean="0">
                <a:latin typeface="Comic Sans MS" pitchFamily="66" charset="0"/>
              </a:rPr>
              <a:t>Household slaves were often treated better compared to slaves working on roads, mines etc.</a:t>
            </a:r>
          </a:p>
          <a:p>
            <a:r>
              <a:rPr lang="en-US" dirty="0" smtClean="0">
                <a:latin typeface="Comic Sans MS" pitchFamily="66" charset="0"/>
              </a:rPr>
              <a:t>Some slaves were even able to buy their freedom. (saved wages or tips)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  <a:hlinkClick r:id="rId4"/>
              </a:rPr>
              <a:t>http://rome.mrdonn.org/spartacus.html</a:t>
            </a:r>
            <a:endParaRPr lang="en-US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Christianity in Rome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 new Religion called Christianity emerged</a:t>
            </a:r>
          </a:p>
          <a:p>
            <a:r>
              <a:rPr lang="en-US" dirty="0" smtClean="0">
                <a:latin typeface="Comic Sans MS" pitchFamily="66" charset="0"/>
              </a:rPr>
              <a:t>Christianity was the religion based on the teachings of Jesus Christ</a:t>
            </a:r>
          </a:p>
          <a:p>
            <a:r>
              <a:rPr lang="en-US" dirty="0" smtClean="0">
                <a:latin typeface="Comic Sans MS" pitchFamily="66" charset="0"/>
              </a:rPr>
              <a:t>One of the many religions in the Empire</a:t>
            </a:r>
          </a:p>
          <a:p>
            <a:r>
              <a:rPr lang="en-US" dirty="0" smtClean="0">
                <a:latin typeface="Comic Sans MS" pitchFamily="66" charset="0"/>
              </a:rPr>
              <a:t>Romans were tolerant of other religions, but the people had to show loyalty to the emperor and mythology</a:t>
            </a:r>
          </a:p>
          <a:p>
            <a:r>
              <a:rPr lang="en-US" dirty="0" smtClean="0">
                <a:latin typeface="Comic Sans MS" pitchFamily="66" charset="0"/>
              </a:rPr>
              <a:t>During the beginning of the Roman Empire, </a:t>
            </a: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 followers of Jesus were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persecuted</a:t>
            </a:r>
            <a:r>
              <a:rPr lang="en-US" u="sng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As the religion grew, emperors felt intimidated by Christianity.</a:t>
            </a:r>
          </a:p>
          <a:p>
            <a:r>
              <a:rPr lang="en-US" dirty="0" smtClean="0">
                <a:latin typeface="Comic Sans MS" pitchFamily="66" charset="0"/>
              </a:rPr>
              <a:t>Over time,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hristianity continued to </a:t>
            </a:r>
            <a:r>
              <a:rPr lang="en-US" u="sng" dirty="0" smtClean="0">
                <a:latin typeface="Comic Sans MS" pitchFamily="66" charset="0"/>
              </a:rPr>
              <a:t>spread </a:t>
            </a:r>
            <a:r>
              <a:rPr lang="en-US" dirty="0" smtClean="0">
                <a:latin typeface="Comic Sans MS" pitchFamily="66" charset="0"/>
              </a:rPr>
              <a:t>through the empire.</a:t>
            </a:r>
            <a:endParaRPr lang="en-US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The Decline of the Roman Empire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Weak Corrupt Rulers-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Stole </a:t>
            </a:r>
            <a:r>
              <a:rPr lang="en-US" u="sng" dirty="0" smtClean="0">
                <a:latin typeface="Comic Sans MS" pitchFamily="66" charset="0"/>
              </a:rPr>
              <a:t>money</a:t>
            </a:r>
            <a:r>
              <a:rPr lang="en-US" dirty="0" smtClean="0">
                <a:latin typeface="Comic Sans MS" pitchFamily="66" charset="0"/>
              </a:rPr>
              <a:t> from the treasury to use for themselves (economy fell apart)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Senate lost </a:t>
            </a:r>
            <a:r>
              <a:rPr lang="en-US" u="sng" dirty="0" smtClean="0">
                <a:latin typeface="Comic Sans MS" pitchFamily="66" charset="0"/>
              </a:rPr>
              <a:t>power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Between 180 AD and 284 AD Rome had 29 emperors, most were murdered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 descr="C:\Documents and Settings\pa_vetrov\Local Settings\Temporary Internet Files\Content.IE5\XKUVU6XC\MC9000787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0"/>
            <a:ext cx="2073476" cy="1984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The Decline of the Roman Empire cont’d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 Mercenary Army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Instead of having loyal citizens fight for Rome, the army was made up on mercenaries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Mercenaries were </a:t>
            </a:r>
            <a:r>
              <a:rPr lang="en-US" u="sng" dirty="0" smtClean="0">
                <a:latin typeface="Comic Sans MS" pitchFamily="66" charset="0"/>
              </a:rPr>
              <a:t>foreign</a:t>
            </a:r>
            <a:r>
              <a:rPr lang="en-US" dirty="0" smtClean="0">
                <a:latin typeface="Comic Sans MS" pitchFamily="66" charset="0"/>
              </a:rPr>
              <a:t> soldiers paid to fight</a:t>
            </a:r>
          </a:p>
          <a:p>
            <a:r>
              <a:rPr lang="en-US" dirty="0" smtClean="0">
                <a:latin typeface="Comic Sans MS" pitchFamily="66" charset="0"/>
              </a:rPr>
              <a:t>Economic Problems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Rome stopped expanding, so no new land or wealth was collected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Most of the money was used to pay the mercenaries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More coins were created which caused </a:t>
            </a:r>
            <a:r>
              <a:rPr lang="en-US" b="1" u="sng" dirty="0" smtClean="0">
                <a:latin typeface="Comic Sans MS" pitchFamily="66" charset="0"/>
              </a:rPr>
              <a:t>inflation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" descr="C:\Documents and Settings\pa_vetrov\Local Settings\Temporary Internet Files\Content.IE5\BFYZOCBW\MC9004418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0"/>
            <a:ext cx="1532687" cy="1231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The Decline of the Roman Empire cont’d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Size of the Empire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Rome had grown too big to be controlled from </a:t>
            </a:r>
            <a:r>
              <a:rPr lang="en-US" u="sng" dirty="0" smtClean="0">
                <a:latin typeface="Comic Sans MS" pitchFamily="66" charset="0"/>
              </a:rPr>
              <a:t>one</a:t>
            </a:r>
            <a:r>
              <a:rPr lang="en-US" dirty="0" smtClean="0">
                <a:latin typeface="Comic Sans MS" pitchFamily="66" charset="0"/>
              </a:rPr>
              <a:t> place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Enemies</a:t>
            </a:r>
            <a:r>
              <a:rPr lang="en-US" dirty="0" smtClean="0">
                <a:latin typeface="Comic Sans MS" pitchFamily="66" charset="0"/>
              </a:rPr>
              <a:t> of Rome began to attack it from all over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C:\Documents and Settings\pa_vetrov\Local Settings\Temporary Internet Files\Content.IE5\XKUVU6XC\MC900241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1600200" cy="14471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 Emperors tried to save Rome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Diocletian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Persecuted Christians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Tried to strengthen Rome’s </a:t>
            </a:r>
            <a:r>
              <a:rPr lang="en-US" u="sng" dirty="0" smtClean="0">
                <a:latin typeface="Comic Sans MS" pitchFamily="66" charset="0"/>
              </a:rPr>
              <a:t>army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Improved system for collecting taxes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Divided</a:t>
            </a:r>
            <a:r>
              <a:rPr lang="en-US" dirty="0" smtClean="0">
                <a:latin typeface="Comic Sans MS" pitchFamily="66" charset="0"/>
              </a:rPr>
              <a:t> the empire into 2 parts (Eastern and Western Rome) and appointed a co-emperor to rule over the other part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2" name="Picture 2" descr="http://t1.gstatic.com/images?q=tbn:ANd9GcTsz4yuOH4WcXLw75cEPma-qqPxjnAPI7To52HU4oWXYI0_F3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975" y="4724400"/>
            <a:ext cx="1724025" cy="1905000"/>
          </a:xfrm>
          <a:prstGeom prst="rect">
            <a:avLst/>
          </a:prstGeom>
          <a:noFill/>
        </p:spPr>
      </p:pic>
      <p:grpSp>
        <p:nvGrpSpPr>
          <p:cNvPr id="4" name="Group 6"/>
          <p:cNvGrpSpPr/>
          <p:nvPr/>
        </p:nvGrpSpPr>
        <p:grpSpPr>
          <a:xfrm>
            <a:off x="822227" y="2090829"/>
            <a:ext cx="1007931" cy="2097194"/>
            <a:chOff x="822227" y="2090829"/>
            <a:chExt cx="1007931" cy="2097194"/>
          </a:xfrm>
        </p:grpSpPr>
        <p:sp>
          <p:nvSpPr>
            <p:cNvPr id="5" name="SMARTInkAnnotation0"/>
            <p:cNvSpPr/>
            <p:nvPr/>
          </p:nvSpPr>
          <p:spPr>
            <a:xfrm>
              <a:off x="822227" y="2090829"/>
              <a:ext cx="561705" cy="96945"/>
            </a:xfrm>
            <a:custGeom>
              <a:avLst/>
              <a:gdLst/>
              <a:ahLst/>
              <a:cxnLst/>
              <a:rect l="0" t="0" r="0" b="0"/>
              <a:pathLst>
                <a:path w="561705" h="96945">
                  <a:moveTo>
                    <a:pt x="79671" y="96944"/>
                  </a:moveTo>
                  <a:lnTo>
                    <a:pt x="79671" y="92204"/>
                  </a:lnTo>
                  <a:lnTo>
                    <a:pt x="80663" y="90807"/>
                  </a:lnTo>
                  <a:lnTo>
                    <a:pt x="82317" y="89876"/>
                  </a:lnTo>
                  <a:lnTo>
                    <a:pt x="87359" y="88382"/>
                  </a:lnTo>
                  <a:lnTo>
                    <a:pt x="90695" y="85532"/>
                  </a:lnTo>
                  <a:lnTo>
                    <a:pt x="92973" y="83383"/>
                  </a:lnTo>
                  <a:lnTo>
                    <a:pt x="97469" y="81950"/>
                  </a:lnTo>
                  <a:lnTo>
                    <a:pt x="110401" y="80358"/>
                  </a:lnTo>
                  <a:lnTo>
                    <a:pt x="123425" y="79651"/>
                  </a:lnTo>
                  <a:lnTo>
                    <a:pt x="129676" y="79462"/>
                  </a:lnTo>
                  <a:lnTo>
                    <a:pt x="144560" y="81898"/>
                  </a:lnTo>
                  <a:lnTo>
                    <a:pt x="152696" y="83937"/>
                  </a:lnTo>
                  <a:lnTo>
                    <a:pt x="169673" y="86202"/>
                  </a:lnTo>
                  <a:lnTo>
                    <a:pt x="178368" y="86806"/>
                  </a:lnTo>
                  <a:lnTo>
                    <a:pt x="188133" y="87209"/>
                  </a:lnTo>
                  <a:lnTo>
                    <a:pt x="219846" y="87776"/>
                  </a:lnTo>
                  <a:lnTo>
                    <a:pt x="266839" y="87983"/>
                  </a:lnTo>
                  <a:lnTo>
                    <a:pt x="282250" y="85355"/>
                  </a:lnTo>
                  <a:lnTo>
                    <a:pt x="289138" y="83265"/>
                  </a:lnTo>
                  <a:lnTo>
                    <a:pt x="304728" y="80942"/>
                  </a:lnTo>
                  <a:lnTo>
                    <a:pt x="321579" y="78918"/>
                  </a:lnTo>
                  <a:lnTo>
                    <a:pt x="330240" y="76989"/>
                  </a:lnTo>
                  <a:lnTo>
                    <a:pt x="338990" y="74711"/>
                  </a:lnTo>
                  <a:lnTo>
                    <a:pt x="347801" y="73192"/>
                  </a:lnTo>
                  <a:lnTo>
                    <a:pt x="356651" y="72180"/>
                  </a:lnTo>
                  <a:lnTo>
                    <a:pt x="365527" y="71505"/>
                  </a:lnTo>
                  <a:lnTo>
                    <a:pt x="374421" y="70063"/>
                  </a:lnTo>
                  <a:lnTo>
                    <a:pt x="383327" y="68109"/>
                  </a:lnTo>
                  <a:lnTo>
                    <a:pt x="392241" y="65814"/>
                  </a:lnTo>
                  <a:lnTo>
                    <a:pt x="401161" y="64285"/>
                  </a:lnTo>
                  <a:lnTo>
                    <a:pt x="410083" y="63265"/>
                  </a:lnTo>
                  <a:lnTo>
                    <a:pt x="419008" y="62585"/>
                  </a:lnTo>
                  <a:lnTo>
                    <a:pt x="427935" y="62132"/>
                  </a:lnTo>
                  <a:lnTo>
                    <a:pt x="445791" y="61628"/>
                  </a:lnTo>
                  <a:lnTo>
                    <a:pt x="454720" y="60502"/>
                  </a:lnTo>
                  <a:lnTo>
                    <a:pt x="463649" y="58759"/>
                  </a:lnTo>
                  <a:lnTo>
                    <a:pt x="472578" y="56604"/>
                  </a:lnTo>
                  <a:lnTo>
                    <a:pt x="487791" y="54210"/>
                  </a:lnTo>
                  <a:lnTo>
                    <a:pt x="501167" y="53147"/>
                  </a:lnTo>
                  <a:lnTo>
                    <a:pt x="513726" y="52674"/>
                  </a:lnTo>
                  <a:lnTo>
                    <a:pt x="525923" y="49818"/>
                  </a:lnTo>
                  <a:lnTo>
                    <a:pt x="531954" y="47667"/>
                  </a:lnTo>
                  <a:lnTo>
                    <a:pt x="545181" y="44640"/>
                  </a:lnTo>
                  <a:lnTo>
                    <a:pt x="560431" y="43399"/>
                  </a:lnTo>
                  <a:lnTo>
                    <a:pt x="545566" y="43368"/>
                  </a:lnTo>
                  <a:lnTo>
                    <a:pt x="424368" y="43366"/>
                  </a:lnTo>
                  <a:lnTo>
                    <a:pt x="411665" y="42374"/>
                  </a:lnTo>
                  <a:lnTo>
                    <a:pt x="398234" y="40720"/>
                  </a:lnTo>
                  <a:lnTo>
                    <a:pt x="384320" y="38625"/>
                  </a:lnTo>
                  <a:lnTo>
                    <a:pt x="371075" y="38221"/>
                  </a:lnTo>
                  <a:lnTo>
                    <a:pt x="358276" y="38944"/>
                  </a:lnTo>
                  <a:lnTo>
                    <a:pt x="345775" y="40418"/>
                  </a:lnTo>
                  <a:lnTo>
                    <a:pt x="332480" y="41400"/>
                  </a:lnTo>
                  <a:lnTo>
                    <a:pt x="318655" y="42056"/>
                  </a:lnTo>
                  <a:lnTo>
                    <a:pt x="290066" y="42784"/>
                  </a:lnTo>
                  <a:lnTo>
                    <a:pt x="95947" y="43364"/>
                  </a:lnTo>
                  <a:lnTo>
                    <a:pt x="84568" y="42372"/>
                  </a:lnTo>
                  <a:lnTo>
                    <a:pt x="74006" y="40719"/>
                  </a:lnTo>
                  <a:lnTo>
                    <a:pt x="63988" y="38625"/>
                  </a:lnTo>
                  <a:lnTo>
                    <a:pt x="47565" y="36298"/>
                  </a:lnTo>
                  <a:lnTo>
                    <a:pt x="33652" y="35264"/>
                  </a:lnTo>
                  <a:lnTo>
                    <a:pt x="20853" y="34804"/>
                  </a:lnTo>
                  <a:lnTo>
                    <a:pt x="0" y="34446"/>
                  </a:lnTo>
                  <a:lnTo>
                    <a:pt x="256983" y="34436"/>
                  </a:lnTo>
                  <a:lnTo>
                    <a:pt x="270309" y="33444"/>
                  </a:lnTo>
                  <a:lnTo>
                    <a:pt x="283161" y="31790"/>
                  </a:lnTo>
                  <a:lnTo>
                    <a:pt x="295698" y="29696"/>
                  </a:lnTo>
                  <a:lnTo>
                    <a:pt x="307033" y="28299"/>
                  </a:lnTo>
                  <a:lnTo>
                    <a:pt x="317566" y="27368"/>
                  </a:lnTo>
                  <a:lnTo>
                    <a:pt x="327564" y="26748"/>
                  </a:lnTo>
                  <a:lnTo>
                    <a:pt x="349257" y="26058"/>
                  </a:lnTo>
                  <a:lnTo>
                    <a:pt x="416502" y="25555"/>
                  </a:lnTo>
                  <a:lnTo>
                    <a:pt x="426264" y="25539"/>
                  </a:lnTo>
                  <a:lnTo>
                    <a:pt x="436741" y="24536"/>
                  </a:lnTo>
                  <a:lnTo>
                    <a:pt x="447694" y="22875"/>
                  </a:lnTo>
                  <a:lnTo>
                    <a:pt x="458965" y="20776"/>
                  </a:lnTo>
                  <a:lnTo>
                    <a:pt x="469456" y="19376"/>
                  </a:lnTo>
                  <a:lnTo>
                    <a:pt x="479426" y="18443"/>
                  </a:lnTo>
                  <a:lnTo>
                    <a:pt x="489049" y="17821"/>
                  </a:lnTo>
                  <a:lnTo>
                    <a:pt x="505033" y="17130"/>
                  </a:lnTo>
                  <a:lnTo>
                    <a:pt x="518752" y="15830"/>
                  </a:lnTo>
                  <a:lnTo>
                    <a:pt x="525189" y="14095"/>
                  </a:lnTo>
                  <a:lnTo>
                    <a:pt x="531464" y="11945"/>
                  </a:lnTo>
                  <a:lnTo>
                    <a:pt x="545036" y="8921"/>
                  </a:lnTo>
                  <a:lnTo>
                    <a:pt x="561704" y="7657"/>
                  </a:lnTo>
                  <a:lnTo>
                    <a:pt x="506330" y="7647"/>
                  </a:lnTo>
                  <a:lnTo>
                    <a:pt x="497063" y="8639"/>
                  </a:lnTo>
                  <a:lnTo>
                    <a:pt x="486917" y="10293"/>
                  </a:lnTo>
                  <a:lnTo>
                    <a:pt x="476184" y="12387"/>
                  </a:lnTo>
                  <a:lnTo>
                    <a:pt x="466052" y="13784"/>
                  </a:lnTo>
                  <a:lnTo>
                    <a:pt x="456321" y="14715"/>
                  </a:lnTo>
                  <a:lnTo>
                    <a:pt x="446857" y="15336"/>
                  </a:lnTo>
                  <a:lnTo>
                    <a:pt x="435587" y="15749"/>
                  </a:lnTo>
                  <a:lnTo>
                    <a:pt x="409835" y="16209"/>
                  </a:lnTo>
                  <a:lnTo>
                    <a:pt x="397015" y="17324"/>
                  </a:lnTo>
                  <a:lnTo>
                    <a:pt x="384499" y="19059"/>
                  </a:lnTo>
                  <a:lnTo>
                    <a:pt x="372186" y="21208"/>
                  </a:lnTo>
                  <a:lnTo>
                    <a:pt x="359017" y="22641"/>
                  </a:lnTo>
                  <a:lnTo>
                    <a:pt x="345277" y="23596"/>
                  </a:lnTo>
                  <a:lnTo>
                    <a:pt x="331156" y="24233"/>
                  </a:lnTo>
                  <a:lnTo>
                    <a:pt x="317773" y="25650"/>
                  </a:lnTo>
                  <a:lnTo>
                    <a:pt x="304882" y="27586"/>
                  </a:lnTo>
                  <a:lnTo>
                    <a:pt x="292319" y="29870"/>
                  </a:lnTo>
                  <a:lnTo>
                    <a:pt x="278983" y="31392"/>
                  </a:lnTo>
                  <a:lnTo>
                    <a:pt x="265132" y="32406"/>
                  </a:lnTo>
                  <a:lnTo>
                    <a:pt x="250937" y="33083"/>
                  </a:lnTo>
                  <a:lnTo>
                    <a:pt x="236512" y="34526"/>
                  </a:lnTo>
                  <a:lnTo>
                    <a:pt x="221935" y="36480"/>
                  </a:lnTo>
                  <a:lnTo>
                    <a:pt x="207256" y="38776"/>
                  </a:lnTo>
                  <a:lnTo>
                    <a:pt x="193501" y="40306"/>
                  </a:lnTo>
                  <a:lnTo>
                    <a:pt x="180362" y="41326"/>
                  </a:lnTo>
                  <a:lnTo>
                    <a:pt x="167634" y="42006"/>
                  </a:lnTo>
                  <a:lnTo>
                    <a:pt x="155180" y="43451"/>
                  </a:lnTo>
                  <a:lnTo>
                    <a:pt x="142909" y="45407"/>
                  </a:lnTo>
                  <a:lnTo>
                    <a:pt x="130759" y="47703"/>
                  </a:lnTo>
                  <a:lnTo>
                    <a:pt x="118691" y="49234"/>
                  </a:lnTo>
                  <a:lnTo>
                    <a:pt x="106676" y="50254"/>
                  </a:lnTo>
                  <a:lnTo>
                    <a:pt x="94698" y="50935"/>
                  </a:lnTo>
                  <a:lnTo>
                    <a:pt x="73451" y="51691"/>
                  </a:lnTo>
                  <a:lnTo>
                    <a:pt x="35558" y="52176"/>
                  </a:lnTo>
                  <a:lnTo>
                    <a:pt x="11090" y="52285"/>
                  </a:lnTo>
                  <a:lnTo>
                    <a:pt x="10137" y="51296"/>
                  </a:lnTo>
                  <a:lnTo>
                    <a:pt x="9503" y="49645"/>
                  </a:lnTo>
                  <a:lnTo>
                    <a:pt x="9080" y="47552"/>
                  </a:lnTo>
                  <a:lnTo>
                    <a:pt x="9790" y="46157"/>
                  </a:lnTo>
                  <a:lnTo>
                    <a:pt x="11255" y="45226"/>
                  </a:lnTo>
                  <a:lnTo>
                    <a:pt x="13225" y="44606"/>
                  </a:lnTo>
                  <a:lnTo>
                    <a:pt x="15530" y="43201"/>
                  </a:lnTo>
                  <a:lnTo>
                    <a:pt x="18058" y="41271"/>
                  </a:lnTo>
                  <a:lnTo>
                    <a:pt x="20736" y="38993"/>
                  </a:lnTo>
                  <a:lnTo>
                    <a:pt x="31650" y="36461"/>
                  </a:lnTo>
                  <a:lnTo>
                    <a:pt x="46422" y="34344"/>
                  </a:lnTo>
                  <a:lnTo>
                    <a:pt x="54528" y="32391"/>
                  </a:lnTo>
                  <a:lnTo>
                    <a:pt x="62909" y="30096"/>
                  </a:lnTo>
                  <a:lnTo>
                    <a:pt x="80159" y="27546"/>
                  </a:lnTo>
                  <a:lnTo>
                    <a:pt x="88926" y="26866"/>
                  </a:lnTo>
                  <a:lnTo>
                    <a:pt x="98739" y="26413"/>
                  </a:lnTo>
                  <a:lnTo>
                    <a:pt x="120227" y="25909"/>
                  </a:lnTo>
                  <a:lnTo>
                    <a:pt x="380309" y="25507"/>
                  </a:lnTo>
                  <a:lnTo>
                    <a:pt x="393206" y="24514"/>
                  </a:lnTo>
                  <a:lnTo>
                    <a:pt x="404780" y="22861"/>
                  </a:lnTo>
                  <a:lnTo>
                    <a:pt x="415473" y="20766"/>
                  </a:lnTo>
                  <a:lnTo>
                    <a:pt x="437937" y="15793"/>
                  </a:lnTo>
                  <a:lnTo>
                    <a:pt x="449484" y="13078"/>
                  </a:lnTo>
                  <a:lnTo>
                    <a:pt x="459166" y="11268"/>
                  </a:lnTo>
                  <a:lnTo>
                    <a:pt x="475216" y="9256"/>
                  </a:lnTo>
                  <a:lnTo>
                    <a:pt x="491609" y="8362"/>
                  </a:lnTo>
                  <a:lnTo>
                    <a:pt x="506833" y="6973"/>
                  </a:lnTo>
                  <a:lnTo>
                    <a:pt x="512281" y="5213"/>
                  </a:lnTo>
                  <a:lnTo>
                    <a:pt x="516906" y="3048"/>
                  </a:lnTo>
                  <a:lnTo>
                    <a:pt x="524690" y="642"/>
                  </a:lnTo>
                  <a:lnTo>
                    <a:pt x="528155" y="0"/>
                  </a:lnTo>
                  <a:lnTo>
                    <a:pt x="530465" y="565"/>
                  </a:lnTo>
                  <a:lnTo>
                    <a:pt x="532005" y="1933"/>
                  </a:lnTo>
                  <a:lnTo>
                    <a:pt x="534477" y="6518"/>
                  </a:lnTo>
                  <a:lnTo>
                    <a:pt x="534679" y="7887"/>
                  </a:lnTo>
                  <a:lnTo>
                    <a:pt x="534814" y="9791"/>
                  </a:lnTo>
                  <a:lnTo>
                    <a:pt x="535085" y="16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"/>
            <p:cNvSpPr/>
            <p:nvPr/>
          </p:nvSpPr>
          <p:spPr>
            <a:xfrm>
              <a:off x="1160968" y="4098726"/>
              <a:ext cx="669190" cy="89297"/>
            </a:xfrm>
            <a:custGeom>
              <a:avLst/>
              <a:gdLst/>
              <a:ahLst/>
              <a:cxnLst/>
              <a:rect l="0" t="0" r="0" b="0"/>
              <a:pathLst>
                <a:path w="669190" h="89297">
                  <a:moveTo>
                    <a:pt x="8821" y="0"/>
                  </a:moveTo>
                  <a:lnTo>
                    <a:pt x="0" y="0"/>
                  </a:lnTo>
                  <a:lnTo>
                    <a:pt x="98689" y="0"/>
                  </a:lnTo>
                  <a:lnTo>
                    <a:pt x="116231" y="2646"/>
                  </a:lnTo>
                  <a:lnTo>
                    <a:pt x="125076" y="4740"/>
                  </a:lnTo>
                  <a:lnTo>
                    <a:pt x="145487" y="7068"/>
                  </a:lnTo>
                  <a:lnTo>
                    <a:pt x="156486" y="7688"/>
                  </a:lnTo>
                  <a:lnTo>
                    <a:pt x="167788" y="9094"/>
                  </a:lnTo>
                  <a:lnTo>
                    <a:pt x="179291" y="11024"/>
                  </a:lnTo>
                  <a:lnTo>
                    <a:pt x="190928" y="13302"/>
                  </a:lnTo>
                  <a:lnTo>
                    <a:pt x="202656" y="14822"/>
                  </a:lnTo>
                  <a:lnTo>
                    <a:pt x="214442" y="15834"/>
                  </a:lnTo>
                  <a:lnTo>
                    <a:pt x="226269" y="16510"/>
                  </a:lnTo>
                  <a:lnTo>
                    <a:pt x="239114" y="17951"/>
                  </a:lnTo>
                  <a:lnTo>
                    <a:pt x="252639" y="19905"/>
                  </a:lnTo>
                  <a:lnTo>
                    <a:pt x="314730" y="30170"/>
                  </a:lnTo>
                  <a:lnTo>
                    <a:pt x="330831" y="34004"/>
                  </a:lnTo>
                  <a:lnTo>
                    <a:pt x="346525" y="38544"/>
                  </a:lnTo>
                  <a:lnTo>
                    <a:pt x="361949" y="43556"/>
                  </a:lnTo>
                  <a:lnTo>
                    <a:pt x="377193" y="47889"/>
                  </a:lnTo>
                  <a:lnTo>
                    <a:pt x="392316" y="51770"/>
                  </a:lnTo>
                  <a:lnTo>
                    <a:pt x="407359" y="55349"/>
                  </a:lnTo>
                  <a:lnTo>
                    <a:pt x="423341" y="58728"/>
                  </a:lnTo>
                  <a:lnTo>
                    <a:pt x="472292" y="68223"/>
                  </a:lnTo>
                  <a:lnTo>
                    <a:pt x="499896" y="74308"/>
                  </a:lnTo>
                  <a:lnTo>
                    <a:pt x="512814" y="76328"/>
                  </a:lnTo>
                  <a:lnTo>
                    <a:pt x="525394" y="77674"/>
                  </a:lnTo>
                  <a:lnTo>
                    <a:pt x="537750" y="78572"/>
                  </a:lnTo>
                  <a:lnTo>
                    <a:pt x="549956" y="80163"/>
                  </a:lnTo>
                  <a:lnTo>
                    <a:pt x="562061" y="82215"/>
                  </a:lnTo>
                  <a:lnTo>
                    <a:pt x="574101" y="84576"/>
                  </a:lnTo>
                  <a:lnTo>
                    <a:pt x="585104" y="86149"/>
                  </a:lnTo>
                  <a:lnTo>
                    <a:pt x="605267" y="87898"/>
                  </a:lnTo>
                  <a:lnTo>
                    <a:pt x="621504" y="88675"/>
                  </a:lnTo>
                  <a:lnTo>
                    <a:pt x="639156" y="89113"/>
                  </a:lnTo>
                  <a:lnTo>
                    <a:pt x="660101" y="89294"/>
                  </a:lnTo>
                  <a:lnTo>
                    <a:pt x="655773" y="89296"/>
                  </a:lnTo>
                  <a:lnTo>
                    <a:pt x="653443" y="88304"/>
                  </a:lnTo>
                  <a:lnTo>
                    <a:pt x="650897" y="86651"/>
                  </a:lnTo>
                  <a:lnTo>
                    <a:pt x="648207" y="84557"/>
                  </a:lnTo>
                  <a:lnTo>
                    <a:pt x="644430" y="83160"/>
                  </a:lnTo>
                  <a:lnTo>
                    <a:pt x="634941" y="81609"/>
                  </a:lnTo>
                  <a:lnTo>
                    <a:pt x="629633" y="80203"/>
                  </a:lnTo>
                  <a:lnTo>
                    <a:pt x="624110" y="78273"/>
                  </a:lnTo>
                  <a:lnTo>
                    <a:pt x="618443" y="75995"/>
                  </a:lnTo>
                  <a:lnTo>
                    <a:pt x="601563" y="73463"/>
                  </a:lnTo>
                  <a:lnTo>
                    <a:pt x="580832" y="71346"/>
                  </a:lnTo>
                  <a:lnTo>
                    <a:pt x="569747" y="69392"/>
                  </a:lnTo>
                  <a:lnTo>
                    <a:pt x="558389" y="67097"/>
                  </a:lnTo>
                  <a:lnTo>
                    <a:pt x="535185" y="61902"/>
                  </a:lnTo>
                  <a:lnTo>
                    <a:pt x="510651" y="56285"/>
                  </a:lnTo>
                  <a:lnTo>
                    <a:pt x="439871" y="41637"/>
                  </a:lnTo>
                  <a:lnTo>
                    <a:pt x="390870" y="32732"/>
                  </a:lnTo>
                  <a:lnTo>
                    <a:pt x="374645" y="30751"/>
                  </a:lnTo>
                  <a:lnTo>
                    <a:pt x="358868" y="29430"/>
                  </a:lnTo>
                  <a:lnTo>
                    <a:pt x="343388" y="28550"/>
                  </a:lnTo>
                  <a:lnTo>
                    <a:pt x="328108" y="26971"/>
                  </a:lnTo>
                  <a:lnTo>
                    <a:pt x="312960" y="24926"/>
                  </a:lnTo>
                  <a:lnTo>
                    <a:pt x="297900" y="22570"/>
                  </a:lnTo>
                  <a:lnTo>
                    <a:pt x="283892" y="21000"/>
                  </a:lnTo>
                  <a:lnTo>
                    <a:pt x="270584" y="19953"/>
                  </a:lnTo>
                  <a:lnTo>
                    <a:pt x="257744" y="19255"/>
                  </a:lnTo>
                  <a:lnTo>
                    <a:pt x="245215" y="17798"/>
                  </a:lnTo>
                  <a:lnTo>
                    <a:pt x="232893" y="15834"/>
                  </a:lnTo>
                  <a:lnTo>
                    <a:pt x="220710" y="13533"/>
                  </a:lnTo>
                  <a:lnTo>
                    <a:pt x="208619" y="11998"/>
                  </a:lnTo>
                  <a:lnTo>
                    <a:pt x="196590" y="10976"/>
                  </a:lnTo>
                  <a:lnTo>
                    <a:pt x="184602" y="10294"/>
                  </a:lnTo>
                  <a:lnTo>
                    <a:pt x="160698" y="9536"/>
                  </a:lnTo>
                  <a:lnTo>
                    <a:pt x="102970" y="8954"/>
                  </a:lnTo>
                  <a:lnTo>
                    <a:pt x="89784" y="8931"/>
                  </a:lnTo>
                  <a:lnTo>
                    <a:pt x="92098" y="6285"/>
                  </a:lnTo>
                  <a:lnTo>
                    <a:pt x="94105" y="4190"/>
                  </a:lnTo>
                  <a:lnTo>
                    <a:pt x="96434" y="2793"/>
                  </a:lnTo>
                  <a:lnTo>
                    <a:pt x="101669" y="1242"/>
                  </a:lnTo>
                  <a:lnTo>
                    <a:pt x="121235" y="245"/>
                  </a:lnTo>
                  <a:lnTo>
                    <a:pt x="166058" y="33"/>
                  </a:lnTo>
                  <a:lnTo>
                    <a:pt x="177146" y="1014"/>
                  </a:lnTo>
                  <a:lnTo>
                    <a:pt x="188506" y="2660"/>
                  </a:lnTo>
                  <a:lnTo>
                    <a:pt x="200048" y="4750"/>
                  </a:lnTo>
                  <a:lnTo>
                    <a:pt x="211712" y="6143"/>
                  </a:lnTo>
                  <a:lnTo>
                    <a:pt x="223456" y="7072"/>
                  </a:lnTo>
                  <a:lnTo>
                    <a:pt x="235255" y="7691"/>
                  </a:lnTo>
                  <a:lnTo>
                    <a:pt x="248082" y="9096"/>
                  </a:lnTo>
                  <a:lnTo>
                    <a:pt x="261594" y="11025"/>
                  </a:lnTo>
                  <a:lnTo>
                    <a:pt x="289836" y="15814"/>
                  </a:lnTo>
                  <a:lnTo>
                    <a:pt x="318925" y="21250"/>
                  </a:lnTo>
                  <a:lnTo>
                    <a:pt x="333627" y="23097"/>
                  </a:lnTo>
                  <a:lnTo>
                    <a:pt x="348389" y="24327"/>
                  </a:lnTo>
                  <a:lnTo>
                    <a:pt x="363192" y="25148"/>
                  </a:lnTo>
                  <a:lnTo>
                    <a:pt x="378021" y="26687"/>
                  </a:lnTo>
                  <a:lnTo>
                    <a:pt x="392868" y="28706"/>
                  </a:lnTo>
                  <a:lnTo>
                    <a:pt x="422594" y="33594"/>
                  </a:lnTo>
                  <a:lnTo>
                    <a:pt x="452342" y="39074"/>
                  </a:lnTo>
                  <a:lnTo>
                    <a:pt x="467220" y="40932"/>
                  </a:lnTo>
                  <a:lnTo>
                    <a:pt x="482100" y="42171"/>
                  </a:lnTo>
                  <a:lnTo>
                    <a:pt x="496981" y="42997"/>
                  </a:lnTo>
                  <a:lnTo>
                    <a:pt x="509878" y="44540"/>
                  </a:lnTo>
                  <a:lnTo>
                    <a:pt x="521453" y="46560"/>
                  </a:lnTo>
                  <a:lnTo>
                    <a:pt x="532146" y="48900"/>
                  </a:lnTo>
                  <a:lnTo>
                    <a:pt x="543243" y="50459"/>
                  </a:lnTo>
                  <a:lnTo>
                    <a:pt x="554610" y="51499"/>
                  </a:lnTo>
                  <a:lnTo>
                    <a:pt x="566157" y="52192"/>
                  </a:lnTo>
                  <a:lnTo>
                    <a:pt x="586924" y="52962"/>
                  </a:lnTo>
                  <a:lnTo>
                    <a:pt x="619769" y="53456"/>
                  </a:lnTo>
                  <a:lnTo>
                    <a:pt x="658343" y="53575"/>
                  </a:lnTo>
                  <a:lnTo>
                    <a:pt x="662292" y="50931"/>
                  </a:lnTo>
                  <a:lnTo>
                    <a:pt x="668170" y="45890"/>
                  </a:lnTo>
                  <a:lnTo>
                    <a:pt x="668653" y="46468"/>
                  </a:lnTo>
                  <a:lnTo>
                    <a:pt x="668974" y="47846"/>
                  </a:lnTo>
                  <a:lnTo>
                    <a:pt x="669189" y="49757"/>
                  </a:lnTo>
                  <a:lnTo>
                    <a:pt x="668339" y="51031"/>
                  </a:lnTo>
                  <a:lnTo>
                    <a:pt x="666781" y="51880"/>
                  </a:lnTo>
                  <a:lnTo>
                    <a:pt x="662404" y="52824"/>
                  </a:lnTo>
                  <a:lnTo>
                    <a:pt x="643875" y="53479"/>
                  </a:lnTo>
                  <a:lnTo>
                    <a:pt x="630395" y="50888"/>
                  </a:lnTo>
                  <a:lnTo>
                    <a:pt x="622633" y="48808"/>
                  </a:lnTo>
                  <a:lnTo>
                    <a:pt x="603426" y="46497"/>
                  </a:lnTo>
                  <a:lnTo>
                    <a:pt x="592747" y="45881"/>
                  </a:lnTo>
                  <a:lnTo>
                    <a:pt x="581660" y="44478"/>
                  </a:lnTo>
                  <a:lnTo>
                    <a:pt x="570299" y="42550"/>
                  </a:lnTo>
                  <a:lnTo>
                    <a:pt x="518810" y="32328"/>
                  </a:lnTo>
                  <a:lnTo>
                    <a:pt x="503595" y="30482"/>
                  </a:lnTo>
                  <a:lnTo>
                    <a:pt x="487498" y="29251"/>
                  </a:lnTo>
                  <a:lnTo>
                    <a:pt x="470814" y="28430"/>
                  </a:lnTo>
                  <a:lnTo>
                    <a:pt x="439047" y="27518"/>
                  </a:lnTo>
                  <a:lnTo>
                    <a:pt x="348289" y="26853"/>
                  </a:lnTo>
                  <a:lnTo>
                    <a:pt x="178549" y="26789"/>
                  </a:lnTo>
                  <a:lnTo>
                    <a:pt x="216646" y="26789"/>
                  </a:lnTo>
                  <a:lnTo>
                    <a:pt x="233149" y="29435"/>
                  </a:lnTo>
                  <a:lnTo>
                    <a:pt x="272736" y="39218"/>
                  </a:lnTo>
                  <a:lnTo>
                    <a:pt x="281007" y="42021"/>
                  </a:lnTo>
                  <a:lnTo>
                    <a:pt x="287512" y="44881"/>
                  </a:lnTo>
                  <a:lnTo>
                    <a:pt x="303500" y="535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 Emperors tried to save Rome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Constantine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Converted to </a:t>
            </a:r>
            <a:r>
              <a:rPr lang="en-US" u="sng" dirty="0" smtClean="0">
                <a:latin typeface="Comic Sans MS" pitchFamily="66" charset="0"/>
              </a:rPr>
              <a:t>Christianity</a:t>
            </a:r>
            <a:r>
              <a:rPr lang="en-US" dirty="0" smtClean="0">
                <a:latin typeface="Comic Sans MS" pitchFamily="66" charset="0"/>
              </a:rPr>
              <a:t> and allowed Christians to practice freely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This strengthened the Christian Church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Moved the </a:t>
            </a:r>
            <a:r>
              <a:rPr lang="en-US" u="sng" dirty="0" smtClean="0">
                <a:latin typeface="Comic Sans MS" pitchFamily="66" charset="0"/>
              </a:rPr>
              <a:t>capital</a:t>
            </a:r>
            <a:r>
              <a:rPr lang="en-US" dirty="0" smtClean="0">
                <a:latin typeface="Comic Sans MS" pitchFamily="66" charset="0"/>
              </a:rPr>
              <a:t> of the Roman Empire from the city of Rome to the city of Byzantium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Byzantium was later renamed Constantinople in his honor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 descr="http://t0.gstatic.com/images?q=tbn:ANd9GcS05PB8WELfn_isUThuZXPyWGwlOCCQllZ1_xdLEvrMEfE307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70117"/>
            <a:ext cx="1600200" cy="16878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Fall of Rome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After Constantine’s death </a:t>
            </a:r>
            <a:r>
              <a:rPr lang="en-US" u="sng" dirty="0" smtClean="0">
                <a:latin typeface="Comic Sans MS" pitchFamily="66" charset="0"/>
              </a:rPr>
              <a:t>invaders </a:t>
            </a:r>
            <a:r>
              <a:rPr lang="en-US" dirty="0" smtClean="0">
                <a:latin typeface="Comic Sans MS" pitchFamily="66" charset="0"/>
              </a:rPr>
              <a:t>started to invade Roman territory</a:t>
            </a:r>
          </a:p>
          <a:p>
            <a:r>
              <a:rPr lang="en-US" dirty="0" smtClean="0">
                <a:latin typeface="Comic Sans MS" pitchFamily="66" charset="0"/>
              </a:rPr>
              <a:t>Germanic tribes (who the Romans called barbarians) attacked the Western portion of the Roman Empire</a:t>
            </a:r>
          </a:p>
          <a:p>
            <a:r>
              <a:rPr lang="en-US" u="sng" dirty="0" smtClean="0">
                <a:latin typeface="Comic Sans MS" pitchFamily="66" charset="0"/>
              </a:rPr>
              <a:t>476 AD </a:t>
            </a:r>
            <a:r>
              <a:rPr lang="en-US" dirty="0" smtClean="0">
                <a:latin typeface="Comic Sans MS" pitchFamily="66" charset="0"/>
              </a:rPr>
              <a:t>marks the official fall of Rome, because the Germanic tribes officially took control of Rome</a:t>
            </a:r>
          </a:p>
          <a:p>
            <a:r>
              <a:rPr lang="en-US" dirty="0" smtClean="0">
                <a:latin typeface="Comic Sans MS" pitchFamily="66" charset="0"/>
              </a:rPr>
              <a:t> However, the Eastern portion survived and became known as the </a:t>
            </a:r>
            <a:r>
              <a:rPr lang="en-US" u="sng" dirty="0" smtClean="0">
                <a:latin typeface="Comic Sans MS" pitchFamily="66" charset="0"/>
              </a:rPr>
              <a:t>Byzantine</a:t>
            </a:r>
            <a:r>
              <a:rPr lang="en-US" dirty="0" smtClean="0">
                <a:latin typeface="Comic Sans MS" pitchFamily="66" charset="0"/>
              </a:rPr>
              <a:t> Empire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http://t3.gstatic.com/images?q=tbn:ANd9GcTakOZL5SBFZ6h_rhVINkWxjIUgKBOq-gUYPkJYtrfJ4rsP2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524" y="0"/>
            <a:ext cx="1546476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5/57/Seven_Hills_of_Rome.svg/628px-Seven_Hills_of_Rom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410200" cy="5153929"/>
          </a:xfrm>
          <a:prstGeom prst="rect">
            <a:avLst/>
          </a:prstGeom>
          <a:noFill/>
        </p:spPr>
      </p:pic>
      <p:pic>
        <p:nvPicPr>
          <p:cNvPr id="13314" name="Picture 2" descr="http://0.tqn.com/d/goitaly/1/0/_/5/-/-/italy-airport-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3307906" cy="4267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934200" y="3124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Byzantine Empire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Eastern portion of the former Roman Empire became the </a:t>
            </a:r>
            <a:r>
              <a:rPr lang="en-US" b="1" dirty="0" smtClean="0">
                <a:latin typeface="Comic Sans MS" pitchFamily="66" charset="0"/>
              </a:rPr>
              <a:t>Byzantine</a:t>
            </a:r>
            <a:r>
              <a:rPr lang="en-US" dirty="0" smtClean="0">
                <a:latin typeface="Comic Sans MS" pitchFamily="66" charset="0"/>
              </a:rPr>
              <a:t> Empire</a:t>
            </a:r>
          </a:p>
          <a:p>
            <a:r>
              <a:rPr lang="en-US" dirty="0" smtClean="0">
                <a:latin typeface="Comic Sans MS" pitchFamily="66" charset="0"/>
              </a:rPr>
              <a:t>Justinian I- powerful Byzantine ruler; reigned from 527 to </a:t>
            </a:r>
            <a:r>
              <a:rPr lang="en-US" u="sng" dirty="0" smtClean="0">
                <a:latin typeface="Comic Sans MS" pitchFamily="66" charset="0"/>
              </a:rPr>
              <a:t>565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He expanded the empire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Created the Justinian Code (a legal system that guided Byzantine Society)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Built impressive structures such as the </a:t>
            </a:r>
          </a:p>
          <a:p>
            <a:pPr lvl="1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u="sng" dirty="0" err="1" smtClean="0">
                <a:latin typeface="Comic Sans MS" pitchFamily="66" charset="0"/>
              </a:rPr>
              <a:t>Hagia</a:t>
            </a:r>
            <a:r>
              <a:rPr lang="en-US" u="sng" dirty="0" smtClean="0">
                <a:latin typeface="Comic Sans MS" pitchFamily="66" charset="0"/>
              </a:rPr>
              <a:t> Sophia </a:t>
            </a:r>
            <a:r>
              <a:rPr lang="en-US" dirty="0" smtClean="0">
                <a:latin typeface="Comic Sans MS" pitchFamily="66" charset="0"/>
              </a:rPr>
              <a:t>Church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t0.gstatic.com/images?q=tbn:ANd9GcTWmAxz4Ooy6RY88xSAn7PkOeE3Zwjrmmq5iB7gRq4gTdWZPg3x:www.sacred-destinations.com/turkey/images/istanbul/hagia-sophia/resized/exterior-sunset-c-hbet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257800"/>
            <a:ext cx="2190218" cy="14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_nMyA8Ajqs9Y/TOBHLKJJT_I/AAAAAAAAAAM/umShR1jsRT0/s1600/hagia_sophia_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219825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Constantinople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8363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itchFamily="66" charset="0"/>
              </a:rPr>
              <a:t>Capital</a:t>
            </a:r>
            <a:r>
              <a:rPr lang="en-US" dirty="0" smtClean="0">
                <a:latin typeface="Comic Sans MS" pitchFamily="66" charset="0"/>
              </a:rPr>
              <a:t> of the Byzantine Empire</a:t>
            </a:r>
          </a:p>
          <a:p>
            <a:r>
              <a:rPr lang="en-US" dirty="0" smtClean="0">
                <a:latin typeface="Comic Sans MS" pitchFamily="66" charset="0"/>
              </a:rPr>
              <a:t>It’s location made it the center of trade between Africa, Asia and Europe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://explorethemed.com/Images/Maps/RomeDivided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81299"/>
            <a:ext cx="6438900" cy="40767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Christianity Splits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Byzantine Emperors and the Popes fought for control over the Christian Church</a:t>
            </a:r>
          </a:p>
          <a:p>
            <a:r>
              <a:rPr lang="en-US" dirty="0" smtClean="0">
                <a:latin typeface="Comic Sans MS" pitchFamily="66" charset="0"/>
              </a:rPr>
              <a:t>Emperor Leo III banned the use of </a:t>
            </a:r>
            <a:r>
              <a:rPr lang="en-US" u="sng" dirty="0" smtClean="0">
                <a:latin typeface="Comic Sans MS" pitchFamily="66" charset="0"/>
              </a:rPr>
              <a:t>icons </a:t>
            </a:r>
            <a:r>
              <a:rPr lang="en-US" dirty="0" smtClean="0">
                <a:latin typeface="Comic Sans MS" pitchFamily="66" charset="0"/>
              </a:rPr>
              <a:t>    by Eastern Christians in 730</a:t>
            </a:r>
          </a:p>
          <a:p>
            <a:r>
              <a:rPr lang="en-US" dirty="0" smtClean="0">
                <a:latin typeface="Comic Sans MS" pitchFamily="66" charset="0"/>
              </a:rPr>
              <a:t>Pope supported icons; so he </a:t>
            </a:r>
            <a:r>
              <a:rPr lang="en-US" u="sng" dirty="0" smtClean="0">
                <a:latin typeface="Comic Sans MS" pitchFamily="66" charset="0"/>
              </a:rPr>
              <a:t>excommunicated</a:t>
            </a:r>
            <a:r>
              <a:rPr lang="en-US" dirty="0" smtClean="0">
                <a:latin typeface="Comic Sans MS" pitchFamily="66" charset="0"/>
              </a:rPr>
              <a:t> Leo III from the Church</a:t>
            </a:r>
          </a:p>
          <a:p>
            <a:r>
              <a:rPr lang="en-US" dirty="0" smtClean="0">
                <a:latin typeface="Comic Sans MS" pitchFamily="66" charset="0"/>
              </a:rPr>
              <a:t>In 1054 a schism (split in the church) occurred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West- </a:t>
            </a:r>
            <a:r>
              <a:rPr lang="en-US" u="sng" dirty="0" smtClean="0">
                <a:latin typeface="Comic Sans MS" pitchFamily="66" charset="0"/>
              </a:rPr>
              <a:t>Roman Catholic- </a:t>
            </a:r>
            <a:r>
              <a:rPr lang="en-US" dirty="0" smtClean="0">
                <a:latin typeface="Comic Sans MS" pitchFamily="66" charset="0"/>
              </a:rPr>
              <a:t>led by the pope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East- Eastern Orthodox Church- led by the patriarch</a:t>
            </a:r>
          </a:p>
        </p:txBody>
      </p:sp>
      <p:pic>
        <p:nvPicPr>
          <p:cNvPr id="1026" name="Picture 2" descr="http://theologyforum.files.wordpress.com/2011/06/sch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10200"/>
            <a:ext cx="1523999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0.gstatic.com/images?q=tbn:ANd9GcThbWVlyTT67ZCVh_3rnJby0OMJqkyQ5CbOTkKhSODm_01l3rEl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14800"/>
            <a:ext cx="1924050" cy="2371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Mythical Origins of Rome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ancient Romans loved to hear the story of Romulus and Remus. In their eyes, this story explained why Rome had the right to rule. 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According to legend, Romulus and Remus were the original </a:t>
            </a:r>
            <a:r>
              <a:rPr lang="en-US" u="sng" dirty="0" smtClean="0">
                <a:latin typeface="Comic Sans MS" pitchFamily="66" charset="0"/>
              </a:rPr>
              <a:t>founders</a:t>
            </a:r>
            <a:r>
              <a:rPr lang="en-US" dirty="0" smtClean="0">
                <a:latin typeface="Comic Sans MS" pitchFamily="66" charset="0"/>
              </a:rPr>
              <a:t> of the city of Rome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 can explain how the myth of Romulus and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Remus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affected the settlement of early 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ome.mrdonn.org/lifecount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4999" cy="18881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Rome’s Beginnings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Little is known about where the Romans actually came from</a:t>
            </a:r>
          </a:p>
          <a:p>
            <a:r>
              <a:rPr lang="en-US" dirty="0" smtClean="0">
                <a:latin typeface="Comic Sans MS" pitchFamily="66" charset="0"/>
              </a:rPr>
              <a:t>About 600 B.C. a group called the </a:t>
            </a:r>
            <a:r>
              <a:rPr lang="en-US" u="sng" dirty="0" smtClean="0">
                <a:latin typeface="Comic Sans MS" pitchFamily="66" charset="0"/>
              </a:rPr>
              <a:t>Etruscans</a:t>
            </a:r>
            <a:r>
              <a:rPr lang="en-US" dirty="0" smtClean="0">
                <a:latin typeface="Comic Sans MS" pitchFamily="66" charset="0"/>
              </a:rPr>
              <a:t> ruled over Rome. Etruscan king </a:t>
            </a:r>
            <a:r>
              <a:rPr lang="en-US" dirty="0" err="1" smtClean="0">
                <a:latin typeface="Comic Sans MS" pitchFamily="66" charset="0"/>
              </a:rPr>
              <a:t>Tarquin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mtClean="0">
                <a:latin typeface="Comic Sans MS" pitchFamily="66" charset="0"/>
              </a:rPr>
              <a:t>the Proud </a:t>
            </a:r>
            <a:r>
              <a:rPr lang="en-US" dirty="0" smtClean="0">
                <a:latin typeface="Comic Sans MS" pitchFamily="66" charset="0"/>
              </a:rPr>
              <a:t>ruled </a:t>
            </a:r>
            <a:r>
              <a:rPr lang="en-US" smtClean="0">
                <a:latin typeface="Comic Sans MS" pitchFamily="66" charset="0"/>
              </a:rPr>
              <a:t>very harshly.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About 509 B.C. the Romans revolted against the Etruscan kings and drove them out.</a:t>
            </a:r>
          </a:p>
          <a:p>
            <a:r>
              <a:rPr lang="en-US" dirty="0" smtClean="0">
                <a:latin typeface="Comic Sans MS" pitchFamily="66" charset="0"/>
              </a:rPr>
              <a:t>Many Etruscan ideas lived on in Rome (Roman Gods, togas, and Greek Alphabet)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  can describe the ancestors of the Romans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Rome Becomes a Republic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After driving out the Etruscan kings, Rome vowed to never again put so much trust into kings</a:t>
            </a:r>
          </a:p>
          <a:p>
            <a:r>
              <a:rPr lang="en-US" sz="2800" dirty="0" smtClean="0">
                <a:latin typeface="Comic Sans MS" pitchFamily="66" charset="0"/>
              </a:rPr>
              <a:t>Rome created a republic (representative democracy) where citizens voted on leaders who made the laws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9458" name="Picture 2" descr="http://rome.mrdonn.org/rome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36195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Rome Becomes a Republic Cont’d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Republic was made up of 3 parts: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Consuls- </a:t>
            </a:r>
            <a:r>
              <a:rPr lang="en-US" sz="1800" dirty="0" smtClean="0">
                <a:latin typeface="Comic Sans MS" pitchFamily="66" charset="0"/>
              </a:rPr>
              <a:t>2 leaders chosen from the senate, served 1 year terms. (They were the leaders of the government) </a:t>
            </a:r>
          </a:p>
          <a:p>
            <a:pPr marL="514350" indent="-514350">
              <a:buNone/>
            </a:pPr>
            <a:r>
              <a:rPr lang="en-US" sz="1800" dirty="0">
                <a:latin typeface="Comic Sans MS" pitchFamily="66" charset="0"/>
              </a:rPr>
              <a:t>	</a:t>
            </a:r>
            <a:r>
              <a:rPr lang="en-US" sz="1800" dirty="0" smtClean="0">
                <a:latin typeface="Comic Sans MS" pitchFamily="66" charset="0"/>
              </a:rPr>
              <a:t>Consuls had the power to veto (which means “I forbid it”)</a:t>
            </a:r>
          </a:p>
          <a:p>
            <a:pPr marL="514350" indent="-514350">
              <a:buNone/>
            </a:pPr>
            <a:r>
              <a:rPr lang="en-US" sz="2800" dirty="0" smtClean="0">
                <a:latin typeface="Comic Sans MS" pitchFamily="66" charset="0"/>
              </a:rPr>
              <a:t>2.  Senate- </a:t>
            </a:r>
            <a:r>
              <a:rPr lang="en-US" sz="1800" dirty="0" smtClean="0">
                <a:latin typeface="Comic Sans MS" pitchFamily="66" charset="0"/>
              </a:rPr>
              <a:t>made up of 300 </a:t>
            </a:r>
            <a:r>
              <a:rPr lang="en-US" sz="1800" b="1" dirty="0" smtClean="0">
                <a:latin typeface="Comic Sans MS" pitchFamily="66" charset="0"/>
              </a:rPr>
              <a:t>patricians </a:t>
            </a:r>
            <a:r>
              <a:rPr lang="en-US" sz="1800" dirty="0" smtClean="0">
                <a:latin typeface="Comic Sans MS" pitchFamily="66" charset="0"/>
              </a:rPr>
              <a:t>(upper class citizens)</a:t>
            </a:r>
          </a:p>
          <a:p>
            <a:pPr marL="514350" indent="-514350">
              <a:buNone/>
            </a:pPr>
            <a:r>
              <a:rPr lang="en-US" sz="2800" dirty="0" smtClean="0">
                <a:latin typeface="Comic Sans MS" pitchFamily="66" charset="0"/>
              </a:rPr>
              <a:t>3.  Assembly –</a:t>
            </a:r>
            <a:r>
              <a:rPr lang="en-US" sz="1800" dirty="0" smtClean="0">
                <a:latin typeface="Comic Sans MS" pitchFamily="66" charset="0"/>
              </a:rPr>
              <a:t> made up of </a:t>
            </a:r>
            <a:r>
              <a:rPr lang="en-US" sz="1800" b="1" dirty="0" smtClean="0">
                <a:latin typeface="Comic Sans MS" pitchFamily="66" charset="0"/>
              </a:rPr>
              <a:t>plebeians</a:t>
            </a:r>
            <a:r>
              <a:rPr lang="en-US" sz="1800" dirty="0" smtClean="0">
                <a:latin typeface="Comic Sans MS" pitchFamily="66" charset="0"/>
              </a:rPr>
              <a:t> (lower class citizens)</a:t>
            </a:r>
          </a:p>
          <a:p>
            <a:pPr marL="514350" indent="-514350">
              <a:buAutoNum type="arabicPeriod"/>
            </a:pPr>
            <a:endParaRPr lang="en-US" sz="1800" dirty="0">
              <a:latin typeface="Comic Sans MS" pitchFamily="66" charset="0"/>
            </a:endParaRPr>
          </a:p>
          <a:p>
            <a:pPr marL="514350" indent="-514350"/>
            <a:r>
              <a:rPr lang="en-US" sz="2800" dirty="0" smtClean="0">
                <a:latin typeface="Comic Sans MS" pitchFamily="66" charset="0"/>
              </a:rPr>
              <a:t>In an emergency when decisions had to be made quickly, a dictator would appointed, but could only hold power for 6 months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0482" name="Picture 2" descr="http://upload.wikimedia.org/wikipedia/commons/thumb/a/a3/Maccari-Cicero.jpg/400px-Maccari-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018" y="5105400"/>
            <a:ext cx="282198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rdowling.com/images/702patrici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2635743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Patricians vs. Plebeians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38100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Patricians fought to be the leaders of the government and the plebeians thought that the patricians did not respect them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Many Patricians grew wealthy from Rome’s conquests, while many plebeians lost their jobs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Eventually, Plebeians refused to fight in the army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Patricians were forced to create the Twelve Tables- a code of laws that applied equally to all citizens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End of the Republic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Even though Rome had conquered a large area by 120 BC, the Plebeians and Patricians continued to fight each other</a:t>
            </a:r>
          </a:p>
          <a:p>
            <a:r>
              <a:rPr lang="en-US" dirty="0" smtClean="0">
                <a:latin typeface="Comic Sans MS" pitchFamily="66" charset="0"/>
              </a:rPr>
              <a:t>Consuls no longer respected each others’ veto votes</a:t>
            </a:r>
          </a:p>
          <a:p>
            <a:r>
              <a:rPr lang="en-US" dirty="0" smtClean="0">
                <a:latin typeface="Comic Sans MS" pitchFamily="66" charset="0"/>
              </a:rPr>
              <a:t>Rome dissolved into a civil war with private armies fighting each other</a:t>
            </a:r>
          </a:p>
          <a:p>
            <a:r>
              <a:rPr lang="en-US" dirty="0" smtClean="0">
                <a:latin typeface="Comic Sans MS" pitchFamily="66" charset="0"/>
              </a:rPr>
              <a:t>In 49 B.C the military leader Julius Caesar led his troops into Rome and became the dictator of Rome in 48 B.C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t0.gstatic.com/images?q=tbn:ANd9GcQAxChnpBNEtLCpVB5HmBKO1y6kbrRI988VED9_JXnRfIn07ZUX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0"/>
            <a:ext cx="1790700" cy="163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1546</Words>
  <Application>Microsoft Office PowerPoint</Application>
  <PresentationFormat>On-screen Show (4:3)</PresentationFormat>
  <Paragraphs>177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Ancient Rome</vt:lpstr>
      <vt:lpstr>Rome’s Geographic Setting</vt:lpstr>
      <vt:lpstr>Slide 3</vt:lpstr>
      <vt:lpstr>Mythical Origins of Rome</vt:lpstr>
      <vt:lpstr>Rome’s Beginnings</vt:lpstr>
      <vt:lpstr>Rome Becomes a Republic</vt:lpstr>
      <vt:lpstr>Rome Becomes a Republic Cont’d</vt:lpstr>
      <vt:lpstr>Patricians vs. Plebeians</vt:lpstr>
      <vt:lpstr>The End of the Republic</vt:lpstr>
      <vt:lpstr>Julius Caesar</vt:lpstr>
      <vt:lpstr>Slide 11</vt:lpstr>
      <vt:lpstr>The Good and the Terrible</vt:lpstr>
      <vt:lpstr>Greek Influence</vt:lpstr>
      <vt:lpstr>Architecture and Engineering</vt:lpstr>
      <vt:lpstr>Architecture and Engineering Cont’d</vt:lpstr>
      <vt:lpstr> Daily Life Among the Romans</vt:lpstr>
      <vt:lpstr>Daily Life Amongst the Romans: The Rich, the Poor, and the Slaves</vt:lpstr>
      <vt:lpstr>A Life of Luxury</vt:lpstr>
      <vt:lpstr>Another Way of Life for the Poor</vt:lpstr>
      <vt:lpstr>The Colosseum  </vt:lpstr>
      <vt:lpstr>Family Life</vt:lpstr>
      <vt:lpstr>Slavery in Rome</vt:lpstr>
      <vt:lpstr>Christianity in Rome</vt:lpstr>
      <vt:lpstr>The Decline of the Roman Empire</vt:lpstr>
      <vt:lpstr>The Decline of the Roman Empire cont’d</vt:lpstr>
      <vt:lpstr>The Decline of the Roman Empire cont’d</vt:lpstr>
      <vt:lpstr>2 Emperors tried to save Rome</vt:lpstr>
      <vt:lpstr>2 Emperors tried to save Rome</vt:lpstr>
      <vt:lpstr>The Fall of Rome</vt:lpstr>
      <vt:lpstr>The Byzantine Empire</vt:lpstr>
      <vt:lpstr>Slide 31</vt:lpstr>
      <vt:lpstr>Constantinople</vt:lpstr>
      <vt:lpstr>Christianity Splits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dc:creator>student</dc:creator>
  <cp:lastModifiedBy>student</cp:lastModifiedBy>
  <cp:revision>53</cp:revision>
  <dcterms:created xsi:type="dcterms:W3CDTF">2011-10-17T10:52:51Z</dcterms:created>
  <dcterms:modified xsi:type="dcterms:W3CDTF">2012-10-22T12:34:33Z</dcterms:modified>
</cp:coreProperties>
</file>